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2" r:id="rId3"/>
    <p:sldId id="283" r:id="rId4"/>
    <p:sldId id="260" r:id="rId5"/>
    <p:sldId id="261" r:id="rId6"/>
    <p:sldId id="268" r:id="rId7"/>
    <p:sldId id="264" r:id="rId8"/>
    <p:sldId id="263" r:id="rId9"/>
    <p:sldId id="267" r:id="rId10"/>
    <p:sldId id="272" r:id="rId11"/>
    <p:sldId id="275" r:id="rId12"/>
    <p:sldId id="276" r:id="rId13"/>
    <p:sldId id="279" r:id="rId14"/>
    <p:sldId id="266" r:id="rId15"/>
    <p:sldId id="265" r:id="rId16"/>
    <p:sldId id="278" r:id="rId17"/>
    <p:sldId id="277" r:id="rId18"/>
    <p:sldId id="280" r:id="rId19"/>
    <p:sldId id="281" r:id="rId20"/>
    <p:sldId id="269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1027" autoAdjust="0"/>
  </p:normalViewPr>
  <p:slideViewPr>
    <p:cSldViewPr snapToGrid="0">
      <p:cViewPr>
        <p:scale>
          <a:sx n="66" d="100"/>
          <a:sy n="66" d="100"/>
        </p:scale>
        <p:origin x="972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lux\Downloads\gsapy_tes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GSA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Sheet1!$C$5:$C$17</c:f>
              <c:numCache>
                <c:formatCode>General</c:formatCode>
                <c:ptCount val="13"/>
                <c:pt idx="0">
                  <c:v>1</c:v>
                </c:pt>
                <c:pt idx="1">
                  <c:v>8</c:v>
                </c:pt>
                <c:pt idx="2">
                  <c:v>125</c:v>
                </c:pt>
                <c:pt idx="3">
                  <c:v>343</c:v>
                </c:pt>
                <c:pt idx="4">
                  <c:v>1000</c:v>
                </c:pt>
                <c:pt idx="5">
                  <c:v>1728</c:v>
                </c:pt>
                <c:pt idx="6">
                  <c:v>3375</c:v>
                </c:pt>
                <c:pt idx="7">
                  <c:v>4913</c:v>
                </c:pt>
                <c:pt idx="8">
                  <c:v>8000</c:v>
                </c:pt>
                <c:pt idx="9">
                  <c:v>10648</c:v>
                </c:pt>
                <c:pt idx="10">
                  <c:v>15625</c:v>
                </c:pt>
                <c:pt idx="11">
                  <c:v>19683</c:v>
                </c:pt>
                <c:pt idx="12">
                  <c:v>27000</c:v>
                </c:pt>
              </c:numCache>
            </c:numRef>
          </c:xVal>
          <c:yVal>
            <c:numRef>
              <c:f>Sheet1!$K$5:$K$17</c:f>
              <c:numCache>
                <c:formatCode>General</c:formatCode>
                <c:ptCount val="13"/>
                <c:pt idx="0">
                  <c:v>3.65</c:v>
                </c:pt>
                <c:pt idx="1">
                  <c:v>5.8420000000000005</c:v>
                </c:pt>
                <c:pt idx="2">
                  <c:v>14.953999999999999</c:v>
                </c:pt>
                <c:pt idx="3">
                  <c:v>18.925000000000001</c:v>
                </c:pt>
                <c:pt idx="4">
                  <c:v>36.285714285714285</c:v>
                </c:pt>
                <c:pt idx="5">
                  <c:v>61.9</c:v>
                </c:pt>
                <c:pt idx="6">
                  <c:v>117.33333333333333</c:v>
                </c:pt>
                <c:pt idx="7">
                  <c:v>157.5</c:v>
                </c:pt>
                <c:pt idx="8">
                  <c:v>281</c:v>
                </c:pt>
                <c:pt idx="9">
                  <c:v>371.9</c:v>
                </c:pt>
                <c:pt idx="10">
                  <c:v>618.9</c:v>
                </c:pt>
                <c:pt idx="11">
                  <c:v>946.1</c:v>
                </c:pt>
                <c:pt idx="12">
                  <c:v>1069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A19-4DB1-A571-3AF104CCE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2699456"/>
        <c:axId val="1442703064"/>
      </c:scatterChart>
      <c:valAx>
        <c:axId val="1442699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>
                    <a:solidFill>
                      <a:schemeClr val="tx1">
                        <a:lumMod val="50000"/>
                      </a:schemeClr>
                    </a:solidFill>
                  </a:rPr>
                  <a:t>Number of Elements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703064"/>
        <c:crosses val="autoZero"/>
        <c:crossBetween val="midCat"/>
      </c:valAx>
      <c:valAx>
        <c:axId val="14427030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>
                    <a:solidFill>
                      <a:schemeClr val="tx1">
                        <a:lumMod val="50000"/>
                      </a:schemeClr>
                    </a:solidFill>
                  </a:rPr>
                  <a:t>Simulation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699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NN-based Surrogate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Sheet1!$D$29:$D$41</c:f>
              <c:numCache>
                <c:formatCode>General</c:formatCode>
                <c:ptCount val="13"/>
                <c:pt idx="0">
                  <c:v>1</c:v>
                </c:pt>
                <c:pt idx="1">
                  <c:v>8</c:v>
                </c:pt>
                <c:pt idx="2">
                  <c:v>125</c:v>
                </c:pt>
                <c:pt idx="3">
                  <c:v>343</c:v>
                </c:pt>
                <c:pt idx="4">
                  <c:v>1000</c:v>
                </c:pt>
                <c:pt idx="5">
                  <c:v>1728</c:v>
                </c:pt>
                <c:pt idx="6">
                  <c:v>3375</c:v>
                </c:pt>
                <c:pt idx="7">
                  <c:v>4913</c:v>
                </c:pt>
                <c:pt idx="8">
                  <c:v>8000</c:v>
                </c:pt>
                <c:pt idx="9">
                  <c:v>10648</c:v>
                </c:pt>
                <c:pt idx="10">
                  <c:v>15625</c:v>
                </c:pt>
                <c:pt idx="11">
                  <c:v>19683</c:v>
                </c:pt>
                <c:pt idx="12">
                  <c:v>27000</c:v>
                </c:pt>
              </c:numCache>
            </c:numRef>
          </c:xVal>
          <c:yVal>
            <c:numRef>
              <c:f>Sheet1!$K$29:$K$41</c:f>
              <c:numCache>
                <c:formatCode>0.0000</c:formatCode>
                <c:ptCount val="13"/>
                <c:pt idx="0">
                  <c:v>3.8209216969512787E-2</c:v>
                </c:pt>
                <c:pt idx="1">
                  <c:v>3.9430293888282508E-2</c:v>
                </c:pt>
                <c:pt idx="2">
                  <c:v>3.5760693406696839E-2</c:v>
                </c:pt>
                <c:pt idx="3">
                  <c:v>4.0376566872485489E-2</c:v>
                </c:pt>
                <c:pt idx="4">
                  <c:v>3.8766566514949162E-2</c:v>
                </c:pt>
                <c:pt idx="5">
                  <c:v>3.2799404671478502E-2</c:v>
                </c:pt>
                <c:pt idx="6">
                  <c:v>3.137155661712622E-2</c:v>
                </c:pt>
                <c:pt idx="7">
                  <c:v>3.512086081127444E-2</c:v>
                </c:pt>
                <c:pt idx="8">
                  <c:v>3.6585573460057939E-2</c:v>
                </c:pt>
                <c:pt idx="9">
                  <c:v>3.408412826194189E-2</c:v>
                </c:pt>
                <c:pt idx="10">
                  <c:v>3.2739038160219829E-2</c:v>
                </c:pt>
                <c:pt idx="11">
                  <c:v>3.6978904245380473E-2</c:v>
                </c:pt>
                <c:pt idx="12">
                  <c:v>3.5498859401105427E-2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94-48F2-8D3A-D041238DE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2699456"/>
        <c:axId val="1442703064"/>
      </c:scatterChart>
      <c:valAx>
        <c:axId val="1442699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Number of Elements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703064"/>
        <c:crosses val="autoZero"/>
        <c:crossBetween val="midCat"/>
      </c:valAx>
      <c:valAx>
        <c:axId val="1442703064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Simulation</a:t>
                </a:r>
                <a:r>
                  <a:rPr lang="en-GB" baseline="0" dirty="0">
                    <a:solidFill>
                      <a:schemeClr val="tx1">
                        <a:lumMod val="50000"/>
                      </a:schemeClr>
                    </a:solidFill>
                  </a:rPr>
                  <a:t> Time (s)</a:t>
                </a:r>
                <a:endParaRPr lang="en-GB" dirty="0">
                  <a:solidFill>
                    <a:schemeClr val="tx1">
                      <a:lumMod val="5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699456"/>
        <c:crosses val="autoZero"/>
        <c:crossBetween val="midCat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BADB1-513A-41BC-A14F-970148D559CC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2BC2B-9EDB-45CA-99EE-D7706911E8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61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385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14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819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809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910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50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50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700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25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810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27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734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79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0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85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562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35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2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36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888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2BC2B-9EDB-45CA-99EE-D7706911E84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72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September 8,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9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Thursday, September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Thursday, September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September 8,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Thursday, September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Thursday, September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0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Thursday, September 8,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Thursday, September 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Thursday, September 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Thursday, September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2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Thursday, September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September 8,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12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279">
          <p15:clr>
            <a:srgbClr val="F26B43"/>
          </p15:clr>
        </p15:guide>
        <p15:guide id="3" pos="1232">
          <p15:clr>
            <a:srgbClr val="5ACBF0"/>
          </p15:clr>
        </p15:guide>
        <p15:guide id="4" pos="1527">
          <p15:clr>
            <a:srgbClr val="5ACBF0"/>
          </p15:clr>
        </p15:guide>
        <p15:guide id="5" pos="2457">
          <p15:clr>
            <a:srgbClr val="5ACBF0"/>
          </p15:clr>
        </p15:guide>
        <p15:guide id="6" pos="2751">
          <p15:clr>
            <a:srgbClr val="5ACBF0"/>
          </p15:clr>
        </p15:guide>
        <p15:guide id="7" pos="3704">
          <p15:clr>
            <a:srgbClr val="5ACBF0"/>
          </p15:clr>
        </p15:guide>
        <p15:guide id="8" pos="3976">
          <p15:clr>
            <a:srgbClr val="5ACBF0"/>
          </p15:clr>
        </p15:guide>
        <p15:guide id="9" pos="4929">
          <p15:clr>
            <a:srgbClr val="5ACBF0"/>
          </p15:clr>
        </p15:guide>
        <p15:guide id="10" pos="5201">
          <p15:clr>
            <a:srgbClr val="5ACBF0"/>
          </p15:clr>
        </p15:guide>
        <p15:guide id="11" pos="6153">
          <p15:clr>
            <a:srgbClr val="5ACBF0"/>
          </p15:clr>
        </p15:guide>
        <p15:guide id="12" pos="6448">
          <p15:clr>
            <a:srgbClr val="5ACBF0"/>
          </p15:clr>
        </p15:guide>
        <p15:guide id="13" pos="7401">
          <p15:clr>
            <a:srgbClr val="F26B43"/>
          </p15:clr>
        </p15:guide>
        <p15:guide id="14" orient="horz" pos="3475">
          <p15:clr>
            <a:srgbClr val="F26B43"/>
          </p15:clr>
        </p15:guide>
        <p15:guide id="15" orient="horz" pos="278">
          <p15:clr>
            <a:srgbClr val="F26B43"/>
          </p15:clr>
        </p15:guide>
        <p15:guide id="16" orient="horz" pos="2886">
          <p15:clr>
            <a:srgbClr val="5ACBF0"/>
          </p15:clr>
        </p15:guide>
        <p15:guide id="17" orient="horz" pos="2591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1729">
          <p15:clr>
            <a:srgbClr val="5ACBF0"/>
          </p15:clr>
        </p15:guide>
        <p15:guide id="20" orient="horz" pos="1162">
          <p15:clr>
            <a:srgbClr val="5ACBF0"/>
          </p15:clr>
        </p15:guide>
        <p15:guide id="21" orient="horz" pos="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5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5.mp4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75C-DC01-8FBD-4ED1-7BFAC65F58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i="0" dirty="0">
                <a:latin typeface="Gill Sans MT" panose="020B0502020104020203" pitchFamily="34" charset="0"/>
              </a:rPr>
              <a:t>Bayesian Machine Learning for Quantifying Uncertainty in Surrogate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75600-93EE-108C-023C-22ECDDCBBC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Archie Luxton</a:t>
            </a:r>
          </a:p>
          <a:p>
            <a:r>
              <a:rPr lang="en-GB" dirty="0"/>
              <a:t>14th September 2022</a:t>
            </a:r>
            <a:br>
              <a:rPr lang="en-GB" dirty="0"/>
            </a:br>
            <a:r>
              <a:rPr lang="en-GB" dirty="0"/>
              <a:t>09:00</a:t>
            </a:r>
          </a:p>
        </p:txBody>
      </p:sp>
      <p:pic>
        <p:nvPicPr>
          <p:cNvPr id="18" name="Picture 17" descr="A picture containing laser&#10;&#10;Description automatically generated">
            <a:extLst>
              <a:ext uri="{FF2B5EF4-FFF2-40B4-BE49-F238E27FC236}">
                <a16:creationId xmlns:a16="http://schemas.microsoft.com/office/drawing/2014/main" id="{6E721C58-0DF5-CDBD-8AF6-615BBFB3F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98" y="4471416"/>
            <a:ext cx="2407401" cy="2112454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EFACABB-8AD8-BA72-3708-B3FD149F9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992" y="4545520"/>
            <a:ext cx="2889000" cy="1964245"/>
          </a:xfrm>
          <a:prstGeom prst="rect">
            <a:avLst/>
          </a:prstGeom>
        </p:spPr>
      </p:pic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F59D23ED-9153-8272-58D4-7B97FA2C1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29" y="4254968"/>
            <a:ext cx="3029596" cy="24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60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Methodology :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 Methods to Add Uncertainty Quantification to 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DF5E-60BC-75FD-CF48-07C32BA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316100"/>
            <a:ext cx="11293200" cy="3941700"/>
          </a:xfrm>
        </p:spPr>
        <p:txBody>
          <a:bodyPr>
            <a:normAutofit/>
          </a:bodyPr>
          <a:lstStyle/>
          <a:p>
            <a:r>
              <a:rPr lang="en-GB" dirty="0"/>
              <a:t>Two stochastic methods investigated: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MC Dropout  </a:t>
            </a:r>
            <a:r>
              <a:rPr lang="en-GB" i="1" dirty="0">
                <a:solidFill>
                  <a:schemeClr val="tx1">
                    <a:lumMod val="75000"/>
                    <a:alpha val="55000"/>
                  </a:schemeClr>
                </a:solidFill>
              </a:rPr>
              <a:t>(Gal and Ghahramani, 2016)</a:t>
            </a:r>
            <a:endParaRPr lang="en-GB" dirty="0">
              <a:solidFill>
                <a:schemeClr val="tx1">
                  <a:lumMod val="75000"/>
                  <a:alpha val="55000"/>
                </a:schemeClr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n-GB" dirty="0"/>
              <a:t>Stochastic Gradient Langevin Dynamics (SGLD) </a:t>
            </a:r>
            <a:r>
              <a:rPr lang="en-GB" i="1" dirty="0">
                <a:solidFill>
                  <a:schemeClr val="tx1">
                    <a:lumMod val="75000"/>
                    <a:alpha val="55000"/>
                  </a:schemeClr>
                </a:solidFill>
              </a:rPr>
              <a:t>(Welling et al., 2011)</a:t>
            </a:r>
          </a:p>
          <a:p>
            <a:r>
              <a:rPr lang="en-GB" dirty="0"/>
              <a:t>Both methods apply stochasticity. </a:t>
            </a:r>
            <a:br>
              <a:rPr lang="en-GB" dirty="0"/>
            </a:br>
            <a:r>
              <a:rPr lang="en-GB" dirty="0"/>
              <a:t>Sampling stochastic outputs =&gt; approximation to predictive posterior distribution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7BFDDAC-679B-F516-6C29-1C53785F8B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37" y="3873718"/>
            <a:ext cx="5536326" cy="2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46413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Methodology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MC Dropout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46" name="Group 2245">
            <a:extLst>
              <a:ext uri="{FF2B5EF4-FFF2-40B4-BE49-F238E27FC236}">
                <a16:creationId xmlns:a16="http://schemas.microsoft.com/office/drawing/2014/main" id="{A2103875-8DDE-EDD0-9935-B63C383D8B98}"/>
              </a:ext>
            </a:extLst>
          </p:cNvPr>
          <p:cNvGrpSpPr/>
          <p:nvPr/>
        </p:nvGrpSpPr>
        <p:grpSpPr>
          <a:xfrm>
            <a:off x="-4550029" y="1665784"/>
            <a:ext cx="4347409" cy="2082037"/>
            <a:chOff x="1237677" y="1665784"/>
            <a:chExt cx="4347409" cy="2082037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969D27B-DCCD-32CF-7976-C068007952F8}"/>
                </a:ext>
              </a:extLst>
            </p:cNvPr>
            <p:cNvCxnSpPr>
              <a:cxnSpLocks/>
              <a:stCxn id="4" idx="6"/>
              <a:endCxn id="54" idx="2"/>
            </p:cNvCxnSpPr>
            <p:nvPr/>
          </p:nvCxnSpPr>
          <p:spPr>
            <a:xfrm flipV="1">
              <a:off x="1712634" y="1787601"/>
              <a:ext cx="1476156" cy="50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Straight Arrow Connector 2240">
              <a:extLst>
                <a:ext uri="{FF2B5EF4-FFF2-40B4-BE49-F238E27FC236}">
                  <a16:creationId xmlns:a16="http://schemas.microsoft.com/office/drawing/2014/main" id="{D5D9540C-2903-49CE-AE4C-B38B679CCA7B}"/>
                </a:ext>
              </a:extLst>
            </p:cNvPr>
            <p:cNvCxnSpPr>
              <a:cxnSpLocks/>
              <a:stCxn id="4" idx="6"/>
              <a:endCxn id="55" idx="2"/>
            </p:cNvCxnSpPr>
            <p:nvPr/>
          </p:nvCxnSpPr>
          <p:spPr>
            <a:xfrm>
              <a:off x="1712634" y="1788104"/>
              <a:ext cx="1476156" cy="68436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" name="Straight Arrow Connector 2253">
              <a:extLst>
                <a:ext uri="{FF2B5EF4-FFF2-40B4-BE49-F238E27FC236}">
                  <a16:creationId xmlns:a16="http://schemas.microsoft.com/office/drawing/2014/main" id="{FE6F336B-A6D6-7D6D-BCB3-AAACF85D2BEE}"/>
                </a:ext>
              </a:extLst>
            </p:cNvPr>
            <p:cNvCxnSpPr>
              <a:cxnSpLocks/>
              <a:stCxn id="4" idx="6"/>
              <a:endCxn id="59" idx="2"/>
            </p:cNvCxnSpPr>
            <p:nvPr/>
          </p:nvCxnSpPr>
          <p:spPr>
            <a:xfrm>
              <a:off x="1712634" y="1788104"/>
              <a:ext cx="1476156" cy="1353569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7" name="Straight Arrow Connector 2256">
              <a:extLst>
                <a:ext uri="{FF2B5EF4-FFF2-40B4-BE49-F238E27FC236}">
                  <a16:creationId xmlns:a16="http://schemas.microsoft.com/office/drawing/2014/main" id="{75895840-1159-1F4A-F150-65B34349B903}"/>
                </a:ext>
              </a:extLst>
            </p:cNvPr>
            <p:cNvCxnSpPr>
              <a:cxnSpLocks/>
              <a:stCxn id="8" idx="6"/>
              <a:endCxn id="54" idx="2"/>
            </p:cNvCxnSpPr>
            <p:nvPr/>
          </p:nvCxnSpPr>
          <p:spPr>
            <a:xfrm flipV="1">
              <a:off x="1712634" y="1787601"/>
              <a:ext cx="1476156" cy="68653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0" name="Straight Arrow Connector 2259">
              <a:extLst>
                <a:ext uri="{FF2B5EF4-FFF2-40B4-BE49-F238E27FC236}">
                  <a16:creationId xmlns:a16="http://schemas.microsoft.com/office/drawing/2014/main" id="{76B5D5F8-DEBC-4EE7-C0A4-82ED89E9CAC5}"/>
                </a:ext>
              </a:extLst>
            </p:cNvPr>
            <p:cNvCxnSpPr>
              <a:cxnSpLocks/>
              <a:stCxn id="8" idx="6"/>
              <a:endCxn id="55" idx="2"/>
            </p:cNvCxnSpPr>
            <p:nvPr/>
          </p:nvCxnSpPr>
          <p:spPr>
            <a:xfrm flipV="1">
              <a:off x="1712634" y="2472472"/>
              <a:ext cx="1476156" cy="1662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2" name="Straight Arrow Connector 2271">
              <a:extLst>
                <a:ext uri="{FF2B5EF4-FFF2-40B4-BE49-F238E27FC236}">
                  <a16:creationId xmlns:a16="http://schemas.microsoft.com/office/drawing/2014/main" id="{B9A7B171-EC30-79FF-AA0D-5CC327EADDC8}"/>
                </a:ext>
              </a:extLst>
            </p:cNvPr>
            <p:cNvCxnSpPr>
              <a:cxnSpLocks/>
              <a:stCxn id="8" idx="6"/>
              <a:endCxn id="59" idx="2"/>
            </p:cNvCxnSpPr>
            <p:nvPr/>
          </p:nvCxnSpPr>
          <p:spPr>
            <a:xfrm>
              <a:off x="1712634" y="2474134"/>
              <a:ext cx="1476156" cy="667539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6" name="Straight Arrow Connector 2275">
              <a:extLst>
                <a:ext uri="{FF2B5EF4-FFF2-40B4-BE49-F238E27FC236}">
                  <a16:creationId xmlns:a16="http://schemas.microsoft.com/office/drawing/2014/main" id="{AE283EED-A9A2-AFF7-5098-28B90BB95439}"/>
                </a:ext>
              </a:extLst>
            </p:cNvPr>
            <p:cNvCxnSpPr>
              <a:cxnSpLocks/>
              <a:stCxn id="10" idx="6"/>
              <a:endCxn id="54" idx="2"/>
            </p:cNvCxnSpPr>
            <p:nvPr/>
          </p:nvCxnSpPr>
          <p:spPr>
            <a:xfrm flipV="1">
              <a:off x="1712634" y="1787601"/>
              <a:ext cx="1476156" cy="1336854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Straight Arrow Connector 2278">
              <a:extLst>
                <a:ext uri="{FF2B5EF4-FFF2-40B4-BE49-F238E27FC236}">
                  <a16:creationId xmlns:a16="http://schemas.microsoft.com/office/drawing/2014/main" id="{A43F7D48-2100-EC14-D5FD-00B09F38A3F2}"/>
                </a:ext>
              </a:extLst>
            </p:cNvPr>
            <p:cNvCxnSpPr>
              <a:cxnSpLocks/>
              <a:stCxn id="10" idx="6"/>
              <a:endCxn id="55" idx="2"/>
            </p:cNvCxnSpPr>
            <p:nvPr/>
          </p:nvCxnSpPr>
          <p:spPr>
            <a:xfrm flipV="1">
              <a:off x="1712634" y="2472472"/>
              <a:ext cx="1476156" cy="65198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1" name="Straight Arrow Connector 2320">
              <a:extLst>
                <a:ext uri="{FF2B5EF4-FFF2-40B4-BE49-F238E27FC236}">
                  <a16:creationId xmlns:a16="http://schemas.microsoft.com/office/drawing/2014/main" id="{D3DB8908-FC35-7519-E4D4-1E49544293C8}"/>
                </a:ext>
              </a:extLst>
            </p:cNvPr>
            <p:cNvCxnSpPr>
              <a:cxnSpLocks/>
              <a:stCxn id="10" idx="6"/>
              <a:endCxn id="59" idx="2"/>
            </p:cNvCxnSpPr>
            <p:nvPr/>
          </p:nvCxnSpPr>
          <p:spPr>
            <a:xfrm>
              <a:off x="1712634" y="3124455"/>
              <a:ext cx="1476156" cy="1721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>
              <a:extLst>
                <a:ext uri="{FF2B5EF4-FFF2-40B4-BE49-F238E27FC236}">
                  <a16:creationId xmlns:a16="http://schemas.microsoft.com/office/drawing/2014/main" id="{D7EB5C18-B052-7178-91CB-5583996179E0}"/>
                </a:ext>
              </a:extLst>
            </p:cNvPr>
            <p:cNvCxnSpPr>
              <a:cxnSpLocks/>
              <a:stCxn id="54" idx="6"/>
              <a:endCxn id="2201" idx="2"/>
            </p:cNvCxnSpPr>
            <p:nvPr/>
          </p:nvCxnSpPr>
          <p:spPr>
            <a:xfrm>
              <a:off x="3432424" y="1787601"/>
              <a:ext cx="1524675" cy="689631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>
              <a:extLst>
                <a:ext uri="{FF2B5EF4-FFF2-40B4-BE49-F238E27FC236}">
                  <a16:creationId xmlns:a16="http://schemas.microsoft.com/office/drawing/2014/main" id="{3E8343DA-97E1-1418-B42E-30A7DEDC30C2}"/>
                </a:ext>
              </a:extLst>
            </p:cNvPr>
            <p:cNvCxnSpPr>
              <a:cxnSpLocks/>
              <a:stCxn id="55" idx="6"/>
              <a:endCxn id="2201" idx="2"/>
            </p:cNvCxnSpPr>
            <p:nvPr/>
          </p:nvCxnSpPr>
          <p:spPr>
            <a:xfrm>
              <a:off x="3432424" y="2472472"/>
              <a:ext cx="1524675" cy="4760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4" name="Straight Arrow Connector 2383">
              <a:extLst>
                <a:ext uri="{FF2B5EF4-FFF2-40B4-BE49-F238E27FC236}">
                  <a16:creationId xmlns:a16="http://schemas.microsoft.com/office/drawing/2014/main" id="{3A4D6835-4A89-8BC1-03F1-F77C1B604107}"/>
                </a:ext>
              </a:extLst>
            </p:cNvPr>
            <p:cNvCxnSpPr>
              <a:cxnSpLocks/>
              <a:stCxn id="59" idx="6"/>
              <a:endCxn id="2201" idx="2"/>
            </p:cNvCxnSpPr>
            <p:nvPr/>
          </p:nvCxnSpPr>
          <p:spPr>
            <a:xfrm flipV="1">
              <a:off x="3432424" y="2477232"/>
              <a:ext cx="1524675" cy="664441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BD57839-F84D-C40F-AFBE-C840AE563F4F}"/>
                </a:ext>
              </a:extLst>
            </p:cNvPr>
            <p:cNvSpPr/>
            <p:nvPr/>
          </p:nvSpPr>
          <p:spPr>
            <a:xfrm>
              <a:off x="1469000" y="1666287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F891DF-BFF5-468E-3F61-905E36394AAF}"/>
                </a:ext>
              </a:extLst>
            </p:cNvPr>
            <p:cNvSpPr/>
            <p:nvPr/>
          </p:nvSpPr>
          <p:spPr>
            <a:xfrm>
              <a:off x="1469000" y="2352317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3215E-B55F-3AD9-72BA-235D50D90B45}"/>
                </a:ext>
              </a:extLst>
            </p:cNvPr>
            <p:cNvSpPr/>
            <p:nvPr/>
          </p:nvSpPr>
          <p:spPr>
            <a:xfrm>
              <a:off x="1469000" y="3002638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3D6BCDCD-42EB-E892-5ECD-6A411B04B806}"/>
                </a:ext>
              </a:extLst>
            </p:cNvPr>
            <p:cNvSpPr/>
            <p:nvPr/>
          </p:nvSpPr>
          <p:spPr>
            <a:xfrm>
              <a:off x="4957099" y="2355415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586277-D16C-34E9-5E0F-B81E29675E28}"/>
                </a:ext>
              </a:extLst>
            </p:cNvPr>
            <p:cNvSpPr/>
            <p:nvPr/>
          </p:nvSpPr>
          <p:spPr>
            <a:xfrm>
              <a:off x="3188790" y="1665784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4830CE0-11AA-1CFE-0E56-520FC475B12F}"/>
                </a:ext>
              </a:extLst>
            </p:cNvPr>
            <p:cNvSpPr/>
            <p:nvPr/>
          </p:nvSpPr>
          <p:spPr>
            <a:xfrm>
              <a:off x="3188790" y="2350655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B85648E-CAB4-6A3D-7685-5659F3C7CE85}"/>
                </a:ext>
              </a:extLst>
            </p:cNvPr>
            <p:cNvSpPr/>
            <p:nvPr/>
          </p:nvSpPr>
          <p:spPr>
            <a:xfrm>
              <a:off x="3188790" y="3019856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495BA2-5CAC-A1C0-E8DC-A1D75E3D0FDB}"/>
                </a:ext>
              </a:extLst>
            </p:cNvPr>
            <p:cNvSpPr txBox="1"/>
            <p:nvPr/>
          </p:nvSpPr>
          <p:spPr>
            <a:xfrm>
              <a:off x="1237677" y="3286156"/>
              <a:ext cx="701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inputs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40" name="TextBox 2239">
              <a:extLst>
                <a:ext uri="{FF2B5EF4-FFF2-40B4-BE49-F238E27FC236}">
                  <a16:creationId xmlns:a16="http://schemas.microsoft.com/office/drawing/2014/main" id="{07AECD44-F1C5-C22F-E308-A3B09F995B34}"/>
                </a:ext>
              </a:extLst>
            </p:cNvPr>
            <p:cNvSpPr txBox="1"/>
            <p:nvPr/>
          </p:nvSpPr>
          <p:spPr>
            <a:xfrm>
              <a:off x="2853406" y="3286156"/>
              <a:ext cx="946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hidden layer(s)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42" name="TextBox 2241">
              <a:extLst>
                <a:ext uri="{FF2B5EF4-FFF2-40B4-BE49-F238E27FC236}">
                  <a16:creationId xmlns:a16="http://schemas.microsoft.com/office/drawing/2014/main" id="{27059996-DE32-EA09-7344-F8D7191F7877}"/>
                </a:ext>
              </a:extLst>
            </p:cNvPr>
            <p:cNvSpPr txBox="1"/>
            <p:nvPr/>
          </p:nvSpPr>
          <p:spPr>
            <a:xfrm>
              <a:off x="4638850" y="3286156"/>
              <a:ext cx="946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output layer(s)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CB5A0E4F-3DF7-DE76-67B6-CB69D0282866}"/>
              </a:ext>
            </a:extLst>
          </p:cNvPr>
          <p:cNvGrpSpPr/>
          <p:nvPr/>
        </p:nvGrpSpPr>
        <p:grpSpPr>
          <a:xfrm>
            <a:off x="-4154349" y="4039380"/>
            <a:ext cx="3901970" cy="2770993"/>
            <a:chOff x="1020951" y="4039380"/>
            <a:chExt cx="3901970" cy="2770993"/>
          </a:xfrm>
        </p:grpSpPr>
        <p:cxnSp>
          <p:nvCxnSpPr>
            <p:cNvPr id="2295" name="Straight Connector 2294">
              <a:extLst>
                <a:ext uri="{FF2B5EF4-FFF2-40B4-BE49-F238E27FC236}">
                  <a16:creationId xmlns:a16="http://schemas.microsoft.com/office/drawing/2014/main" id="{67016075-EFD0-7162-E20E-4B7862EA9EC4}"/>
                </a:ext>
              </a:extLst>
            </p:cNvPr>
            <p:cNvCxnSpPr/>
            <p:nvPr/>
          </p:nvCxnSpPr>
          <p:spPr>
            <a:xfrm>
              <a:off x="1297071" y="4039380"/>
              <a:ext cx="0" cy="2476500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Straight Connector 2295">
              <a:extLst>
                <a:ext uri="{FF2B5EF4-FFF2-40B4-BE49-F238E27FC236}">
                  <a16:creationId xmlns:a16="http://schemas.microsoft.com/office/drawing/2014/main" id="{54F72B0A-8B07-428E-93D1-BF793B55F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7071" y="6515880"/>
              <a:ext cx="3625850" cy="0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7" name="TextBox 2296">
              <a:extLst>
                <a:ext uri="{FF2B5EF4-FFF2-40B4-BE49-F238E27FC236}">
                  <a16:creationId xmlns:a16="http://schemas.microsoft.com/office/drawing/2014/main" id="{04B17C2F-19BF-3E55-9E59-8CE800041473}"/>
                </a:ext>
              </a:extLst>
            </p:cNvPr>
            <p:cNvSpPr txBox="1"/>
            <p:nvPr/>
          </p:nvSpPr>
          <p:spPr>
            <a:xfrm>
              <a:off x="2759328" y="6533374"/>
              <a:ext cx="701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epoch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98" name="TextBox 2297">
              <a:extLst>
                <a:ext uri="{FF2B5EF4-FFF2-40B4-BE49-F238E27FC236}">
                  <a16:creationId xmlns:a16="http://schemas.microsoft.com/office/drawing/2014/main" id="{C9259F82-A143-CF2A-5127-491BD2B4AAF6}"/>
                </a:ext>
              </a:extLst>
            </p:cNvPr>
            <p:cNvSpPr txBox="1"/>
            <p:nvPr/>
          </p:nvSpPr>
          <p:spPr>
            <a:xfrm rot="16200000">
              <a:off x="808783" y="5111096"/>
              <a:ext cx="701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loss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99" name="Straight Connector 2298">
              <a:extLst>
                <a:ext uri="{FF2B5EF4-FFF2-40B4-BE49-F238E27FC236}">
                  <a16:creationId xmlns:a16="http://schemas.microsoft.com/office/drawing/2014/main" id="{EE701F05-2942-DD02-7B57-1BFC3FCBC28B}"/>
                </a:ext>
              </a:extLst>
            </p:cNvPr>
            <p:cNvCxnSpPr/>
            <p:nvPr/>
          </p:nvCxnSpPr>
          <p:spPr>
            <a:xfrm>
              <a:off x="1481221" y="4136218"/>
              <a:ext cx="138113" cy="2905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9" name="Straight Connector 2328">
              <a:extLst>
                <a:ext uri="{FF2B5EF4-FFF2-40B4-BE49-F238E27FC236}">
                  <a16:creationId xmlns:a16="http://schemas.microsoft.com/office/drawing/2014/main" id="{064A7709-2AE3-AD7A-7198-3FF360F69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334" y="4264027"/>
              <a:ext cx="138113" cy="1627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3" name="Straight Connector 2332">
              <a:extLst>
                <a:ext uri="{FF2B5EF4-FFF2-40B4-BE49-F238E27FC236}">
                  <a16:creationId xmlns:a16="http://schemas.microsoft.com/office/drawing/2014/main" id="{D80EF3A4-B7C5-C167-0CED-B26F764AC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447" y="4264027"/>
              <a:ext cx="46036" cy="3151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6" name="Straight Connector 2335">
              <a:extLst>
                <a:ext uri="{FF2B5EF4-FFF2-40B4-BE49-F238E27FC236}">
                  <a16:creationId xmlns:a16="http://schemas.microsoft.com/office/drawing/2014/main" id="{AE137504-6839-E5F7-B42D-71A6EDFFA9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03483" y="4570805"/>
              <a:ext cx="125872" cy="3868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8" name="Straight Connector 2337">
              <a:extLst>
                <a:ext uri="{FF2B5EF4-FFF2-40B4-BE49-F238E27FC236}">
                  <a16:creationId xmlns:a16="http://schemas.microsoft.com/office/drawing/2014/main" id="{2BC7CE14-8F8C-A509-B915-9C129212D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9355" y="4809146"/>
              <a:ext cx="188684" cy="14419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1" name="Straight Connector 2340">
              <a:extLst>
                <a:ext uri="{FF2B5EF4-FFF2-40B4-BE49-F238E27FC236}">
                  <a16:creationId xmlns:a16="http://schemas.microsoft.com/office/drawing/2014/main" id="{F40A266F-A349-44B0-6415-A09BFC41E0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3276" y="4809146"/>
              <a:ext cx="113859" cy="3438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4" name="Straight Connector 2343">
              <a:extLst>
                <a:ext uri="{FF2B5EF4-FFF2-40B4-BE49-F238E27FC236}">
                  <a16:creationId xmlns:a16="http://schemas.microsoft.com/office/drawing/2014/main" id="{C564550C-0D03-F79A-2FFB-95E2931EE5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2372" y="5142619"/>
              <a:ext cx="222955" cy="1806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6" name="Straight Connector 2345">
              <a:extLst>
                <a:ext uri="{FF2B5EF4-FFF2-40B4-BE49-F238E27FC236}">
                  <a16:creationId xmlns:a16="http://schemas.microsoft.com/office/drawing/2014/main" id="{E2AFC4A5-BE71-B0E7-8BAE-095C773F4B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730" y="5313678"/>
              <a:ext cx="121456" cy="4007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8" name="Straight Connector 2347">
              <a:extLst>
                <a:ext uri="{FF2B5EF4-FFF2-40B4-BE49-F238E27FC236}">
                  <a16:creationId xmlns:a16="http://schemas.microsoft.com/office/drawing/2014/main" id="{0715D8AE-9CDC-2056-496A-44B581699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423" y="5605027"/>
              <a:ext cx="285829" cy="10051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0" name="Straight Connector 2349">
              <a:extLst>
                <a:ext uri="{FF2B5EF4-FFF2-40B4-BE49-F238E27FC236}">
                  <a16:creationId xmlns:a16="http://schemas.microsoft.com/office/drawing/2014/main" id="{AFC3CA83-9F42-023D-A9C7-E9D4F68E02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40252" y="5600264"/>
              <a:ext cx="265806" cy="573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3" name="Straight Connector 2352">
              <a:extLst>
                <a:ext uri="{FF2B5EF4-FFF2-40B4-BE49-F238E27FC236}">
                  <a16:creationId xmlns:a16="http://schemas.microsoft.com/office/drawing/2014/main" id="{FE9B34FF-5AF7-30A4-2711-AACC03388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728" y="6121933"/>
              <a:ext cx="227034" cy="476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5" name="Straight Connector 2354">
              <a:extLst>
                <a:ext uri="{FF2B5EF4-FFF2-40B4-BE49-F238E27FC236}">
                  <a16:creationId xmlns:a16="http://schemas.microsoft.com/office/drawing/2014/main" id="{66F563AF-D0A9-1B4F-DFE3-A23FABF83A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0612" y="6121933"/>
              <a:ext cx="221704" cy="1322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7" name="Straight Connector 2356">
              <a:extLst>
                <a:ext uri="{FF2B5EF4-FFF2-40B4-BE49-F238E27FC236}">
                  <a16:creationId xmlns:a16="http://schemas.microsoft.com/office/drawing/2014/main" id="{53762B3D-089A-7F6C-007D-3F9409D0B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3075" y="6145746"/>
              <a:ext cx="223795" cy="102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9" name="Straight Connector 2358">
              <a:extLst>
                <a:ext uri="{FF2B5EF4-FFF2-40B4-BE49-F238E27FC236}">
                  <a16:creationId xmlns:a16="http://schemas.microsoft.com/office/drawing/2014/main" id="{DD11763E-17AE-4743-902B-D95F374E26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7629" y="6145746"/>
              <a:ext cx="173614" cy="1508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2" name="Straight Connector 2361">
              <a:extLst>
                <a:ext uri="{FF2B5EF4-FFF2-40B4-BE49-F238E27FC236}">
                  <a16:creationId xmlns:a16="http://schemas.microsoft.com/office/drawing/2014/main" id="{AFDC0A46-75E0-76CF-AAB4-EDB25BB15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1243" y="6221195"/>
              <a:ext cx="173614" cy="72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4" name="Straight Connector 2363">
              <a:extLst>
                <a:ext uri="{FF2B5EF4-FFF2-40B4-BE49-F238E27FC236}">
                  <a16:creationId xmlns:a16="http://schemas.microsoft.com/office/drawing/2014/main" id="{E300A1E7-6C84-28EC-C5CA-09EACA43A1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157" y="6218721"/>
              <a:ext cx="222033" cy="2096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6" name="Straight Connector 2365">
              <a:extLst>
                <a:ext uri="{FF2B5EF4-FFF2-40B4-BE49-F238E27FC236}">
                  <a16:creationId xmlns:a16="http://schemas.microsoft.com/office/drawing/2014/main" id="{890070C1-0012-7753-80A9-421DD6DB26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565" y="6302961"/>
              <a:ext cx="308168" cy="122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987B921-D26E-71A6-B3B0-8981733E64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9676" y="6305475"/>
              <a:ext cx="236465" cy="392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ECF10149-E4BC-9C62-A7F7-E2B9DD6AE9F7}"/>
              </a:ext>
            </a:extLst>
          </p:cNvPr>
          <p:cNvGrpSpPr/>
          <p:nvPr/>
        </p:nvGrpSpPr>
        <p:grpSpPr>
          <a:xfrm>
            <a:off x="660400" y="1029917"/>
            <a:ext cx="5194468" cy="5824148"/>
            <a:chOff x="660400" y="1029917"/>
            <a:chExt cx="5194468" cy="5824148"/>
          </a:xfrm>
        </p:grpSpPr>
        <p:pic>
          <p:nvPicPr>
            <p:cNvPr id="2250" name="Picture 224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EA1B10F-C7F4-A54D-BDE4-1076E5B3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061" y="1652379"/>
              <a:ext cx="4322583" cy="2125270"/>
            </a:xfrm>
            <a:prstGeom prst="rect">
              <a:avLst/>
            </a:prstGeom>
          </p:spPr>
        </p:pic>
        <p:pic>
          <p:nvPicPr>
            <p:cNvPr id="1032" name="Picture 103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4BB1069-2B96-3286-E486-267AF364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769" y="3942192"/>
              <a:ext cx="4039593" cy="2911873"/>
            </a:xfrm>
            <a:prstGeom prst="rect">
              <a:avLst/>
            </a:prstGeom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39874FF1-2E1A-BDC2-E1BB-D4CE9A24DA28}"/>
                </a:ext>
              </a:extLst>
            </p:cNvPr>
            <p:cNvSpPr txBox="1"/>
            <p:nvPr/>
          </p:nvSpPr>
          <p:spPr>
            <a:xfrm>
              <a:off x="2583011" y="1075286"/>
              <a:ext cx="1573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latin typeface="+mj-lt"/>
                </a:rPr>
                <a:t>TRAINING</a:t>
              </a:r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8EEA40F9-EAAC-D321-81F8-8928BACBBF5D}"/>
                </a:ext>
              </a:extLst>
            </p:cNvPr>
            <p:cNvSpPr/>
            <p:nvPr/>
          </p:nvSpPr>
          <p:spPr>
            <a:xfrm>
              <a:off x="660400" y="1029917"/>
              <a:ext cx="5137820" cy="5780457"/>
            </a:xfrm>
            <a:prstGeom prst="rect">
              <a:avLst/>
            </a:prstGeom>
            <a:noFill/>
            <a:ln>
              <a:solidFill>
                <a:schemeClr val="bg2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B2EFD22C-6FDA-F445-287C-81A5144E5AC2}"/>
                </a:ext>
              </a:extLst>
            </p:cNvPr>
            <p:cNvSpPr txBox="1"/>
            <p:nvPr/>
          </p:nvSpPr>
          <p:spPr>
            <a:xfrm>
              <a:off x="4876890" y="1078421"/>
              <a:ext cx="977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alpha val="55000"/>
                    </a:schemeClr>
                  </a:solidFill>
                </a:rPr>
                <a:t>Learning weights + stochastic dropout</a:t>
              </a: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253AE7DC-DB70-5FC3-214D-4452DA3F3D0D}"/>
              </a:ext>
            </a:extLst>
          </p:cNvPr>
          <p:cNvGrpSpPr/>
          <p:nvPr/>
        </p:nvGrpSpPr>
        <p:grpSpPr>
          <a:xfrm>
            <a:off x="370397" y="878732"/>
            <a:ext cx="10863423" cy="5979268"/>
            <a:chOff x="370397" y="878732"/>
            <a:chExt cx="10863423" cy="5979268"/>
          </a:xfrm>
        </p:grpSpPr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284D2337-7936-CDD3-5CAB-BB82CCB4789A}"/>
                </a:ext>
              </a:extLst>
            </p:cNvPr>
            <p:cNvGrpSpPr/>
            <p:nvPr/>
          </p:nvGrpSpPr>
          <p:grpSpPr>
            <a:xfrm>
              <a:off x="6096000" y="1039442"/>
              <a:ext cx="5137820" cy="5818558"/>
              <a:chOff x="6096000" y="1039442"/>
              <a:chExt cx="5137820" cy="5818558"/>
            </a:xfrm>
          </p:grpSpPr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F01E1934-2A91-697E-6609-E2766DAE599C}"/>
                  </a:ext>
                </a:extLst>
              </p:cNvPr>
              <p:cNvSpPr txBox="1"/>
              <p:nvPr/>
            </p:nvSpPr>
            <p:spPr>
              <a:xfrm>
                <a:off x="7849928" y="1075286"/>
                <a:ext cx="1792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latin typeface="+mj-lt"/>
                  </a:rPr>
                  <a:t>INFERENCE</a:t>
                </a:r>
              </a:p>
            </p:txBody>
          </p:sp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AD946DD8-C633-0132-64FD-C6AE65277AC8}"/>
                  </a:ext>
                </a:extLst>
              </p:cNvPr>
              <p:cNvSpPr/>
              <p:nvPr/>
            </p:nvSpPr>
            <p:spPr>
              <a:xfrm>
                <a:off x="6096000" y="1039442"/>
                <a:ext cx="5137820" cy="5780457"/>
              </a:xfrm>
              <a:prstGeom prst="rect">
                <a:avLst/>
              </a:prstGeom>
              <a:noFill/>
              <a:ln>
                <a:solidFill>
                  <a:schemeClr val="bg2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9C78248B-218D-B7A6-3399-A5DA4595CDAB}"/>
                  </a:ext>
                </a:extLst>
              </p:cNvPr>
              <p:cNvSpPr txBox="1"/>
              <p:nvPr/>
            </p:nvSpPr>
            <p:spPr>
              <a:xfrm>
                <a:off x="10253337" y="1078421"/>
                <a:ext cx="97797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tx2">
                        <a:alpha val="55000"/>
                      </a:schemeClr>
                    </a:solidFill>
                  </a:rPr>
                  <a:t>Using </a:t>
                </a:r>
                <a:r>
                  <a:rPr lang="en-GB" sz="1200" b="1" dirty="0">
                    <a:solidFill>
                      <a:schemeClr val="tx2">
                        <a:alpha val="55000"/>
                      </a:schemeClr>
                    </a:solidFill>
                  </a:rPr>
                  <a:t>learned</a:t>
                </a:r>
                <a:r>
                  <a:rPr lang="en-GB" sz="1200" dirty="0">
                    <a:solidFill>
                      <a:schemeClr val="tx2">
                        <a:alpha val="55000"/>
                      </a:schemeClr>
                    </a:solidFill>
                  </a:rPr>
                  <a:t> weights + stochastic dropout</a:t>
                </a:r>
              </a:p>
            </p:txBody>
          </p:sp>
          <p:pic>
            <p:nvPicPr>
              <p:cNvPr id="1062" name="Picture 1061">
                <a:extLst>
                  <a:ext uri="{FF2B5EF4-FFF2-40B4-BE49-F238E27FC236}">
                    <a16:creationId xmlns:a16="http://schemas.microsoft.com/office/drawing/2014/main" id="{4C89E204-829B-7480-2FE6-468405809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9718" y="1663181"/>
                <a:ext cx="4336681" cy="2132201"/>
              </a:xfrm>
              <a:prstGeom prst="rect">
                <a:avLst/>
              </a:prstGeom>
            </p:spPr>
          </p:pic>
          <p:pic>
            <p:nvPicPr>
              <p:cNvPr id="1064" name="Picture 1063" descr="Chart, histogram&#10;&#10;Description automatically generated">
                <a:extLst>
                  <a:ext uri="{FF2B5EF4-FFF2-40B4-BE49-F238E27FC236}">
                    <a16:creationId xmlns:a16="http://schemas.microsoft.com/office/drawing/2014/main" id="{6C02EDC4-E17E-F1C8-3BAB-7F146790E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4817" y="3938588"/>
                <a:ext cx="4050051" cy="2919412"/>
              </a:xfrm>
              <a:prstGeom prst="rect">
                <a:avLst/>
              </a:prstGeom>
            </p:spPr>
          </p:pic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6E5BB78C-70CF-FE8F-D243-B95D8FE4C639}"/>
                  </a:ext>
                </a:extLst>
              </p:cNvPr>
              <p:cNvSpPr txBox="1"/>
              <p:nvPr/>
            </p:nvSpPr>
            <p:spPr>
              <a:xfrm>
                <a:off x="9440842" y="4635019"/>
                <a:ext cx="164687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chemeClr val="tx1">
                        <a:lumMod val="50000"/>
                      </a:schemeClr>
                    </a:solidFill>
                  </a:rPr>
                  <a:t>approximation to predictive posterior</a:t>
                </a:r>
              </a:p>
            </p:txBody>
          </p:sp>
          <p:cxnSp>
            <p:nvCxnSpPr>
              <p:cNvPr id="1068" name="Straight Arrow Connector 1067">
                <a:extLst>
                  <a:ext uri="{FF2B5EF4-FFF2-40B4-BE49-F238E27FC236}">
                    <a16:creationId xmlns:a16="http://schemas.microsoft.com/office/drawing/2014/main" id="{A4143E0A-C7C2-A26D-669E-A25CAF6B613B}"/>
                  </a:ext>
                </a:extLst>
              </p:cNvPr>
              <p:cNvCxnSpPr/>
              <p:nvPr/>
            </p:nvCxnSpPr>
            <p:spPr>
              <a:xfrm flipH="1">
                <a:off x="9654468" y="5076706"/>
                <a:ext cx="396469" cy="375893"/>
              </a:xfrm>
              <a:prstGeom prst="straightConnector1">
                <a:avLst/>
              </a:prstGeom>
              <a:ln>
                <a:solidFill>
                  <a:schemeClr val="tx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DE316442-C53B-E017-2219-ED80A9E06465}"/>
                </a:ext>
              </a:extLst>
            </p:cNvPr>
            <p:cNvSpPr/>
            <p:nvPr/>
          </p:nvSpPr>
          <p:spPr>
            <a:xfrm>
              <a:off x="370397" y="878732"/>
              <a:ext cx="5532258" cy="5923333"/>
            </a:xfrm>
            <a:prstGeom prst="rect">
              <a:avLst/>
            </a:prstGeom>
            <a:solidFill>
              <a:srgbClr val="000000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66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46986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Methodology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Stochastic Gradient Langevin Dynamics (SGLD)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2E380951-A4F5-1314-3D92-92F90E3C3A81}"/>
              </a:ext>
            </a:extLst>
          </p:cNvPr>
          <p:cNvGrpSpPr/>
          <p:nvPr/>
        </p:nvGrpSpPr>
        <p:grpSpPr>
          <a:xfrm>
            <a:off x="-4344958" y="579239"/>
            <a:ext cx="4347409" cy="2082037"/>
            <a:chOff x="6637428" y="1665784"/>
            <a:chExt cx="4347409" cy="208203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3248B8-B28E-DEB5-173A-C029FB6EFC04}"/>
                </a:ext>
              </a:extLst>
            </p:cNvPr>
            <p:cNvCxnSpPr>
              <a:cxnSpLocks/>
              <a:stCxn id="50" idx="6"/>
              <a:endCxn id="56" idx="2"/>
            </p:cNvCxnSpPr>
            <p:nvPr/>
          </p:nvCxnSpPr>
          <p:spPr>
            <a:xfrm flipV="1">
              <a:off x="7108075" y="1787601"/>
              <a:ext cx="1476156" cy="503"/>
            </a:xfrm>
            <a:prstGeom prst="straightConnector1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D328003-19C5-E191-899C-52C2EA24022D}"/>
                </a:ext>
              </a:extLst>
            </p:cNvPr>
            <p:cNvCxnSpPr>
              <a:cxnSpLocks/>
              <a:stCxn id="50" idx="6"/>
              <a:endCxn id="60" idx="2"/>
            </p:cNvCxnSpPr>
            <p:nvPr/>
          </p:nvCxnSpPr>
          <p:spPr>
            <a:xfrm>
              <a:off x="7108075" y="1788104"/>
              <a:ext cx="1476156" cy="684368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FF2DF3-52AA-4852-A6CA-68F2C0FF102E}"/>
                </a:ext>
              </a:extLst>
            </p:cNvPr>
            <p:cNvCxnSpPr>
              <a:cxnSpLocks/>
              <a:stCxn id="50" idx="6"/>
              <a:endCxn id="62" idx="2"/>
            </p:cNvCxnSpPr>
            <p:nvPr/>
          </p:nvCxnSpPr>
          <p:spPr>
            <a:xfrm>
              <a:off x="7108075" y="1788104"/>
              <a:ext cx="1476156" cy="1353569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458AA9-ADC8-6D00-DF03-C7B1666D4088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V="1">
              <a:off x="7108075" y="1787601"/>
              <a:ext cx="1476156" cy="686533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2AF8A49-5A75-5ABF-0839-4F18B548A008}"/>
                </a:ext>
              </a:extLst>
            </p:cNvPr>
            <p:cNvCxnSpPr>
              <a:cxnSpLocks/>
              <a:stCxn id="51" idx="6"/>
              <a:endCxn id="60" idx="2"/>
            </p:cNvCxnSpPr>
            <p:nvPr/>
          </p:nvCxnSpPr>
          <p:spPr>
            <a:xfrm flipV="1">
              <a:off x="7108075" y="2472472"/>
              <a:ext cx="1476156" cy="1662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DED7F55-7E3E-F6D8-DB2F-B5D34267A670}"/>
                </a:ext>
              </a:extLst>
            </p:cNvPr>
            <p:cNvCxnSpPr>
              <a:cxnSpLocks/>
              <a:stCxn id="51" idx="6"/>
              <a:endCxn id="62" idx="2"/>
            </p:cNvCxnSpPr>
            <p:nvPr/>
          </p:nvCxnSpPr>
          <p:spPr>
            <a:xfrm>
              <a:off x="7108075" y="2474134"/>
              <a:ext cx="1476156" cy="667539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0F4843A-804C-7388-4D7B-3CFDA96F93D4}"/>
                </a:ext>
              </a:extLst>
            </p:cNvPr>
            <p:cNvCxnSpPr>
              <a:cxnSpLocks/>
              <a:stCxn id="52" idx="6"/>
              <a:endCxn id="56" idx="2"/>
            </p:cNvCxnSpPr>
            <p:nvPr/>
          </p:nvCxnSpPr>
          <p:spPr>
            <a:xfrm flipV="1">
              <a:off x="7108075" y="1787601"/>
              <a:ext cx="1476156" cy="1336854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0CFC56B-7988-9185-DC1F-6B573DEF421F}"/>
                </a:ext>
              </a:extLst>
            </p:cNvPr>
            <p:cNvCxnSpPr>
              <a:cxnSpLocks/>
              <a:stCxn id="52" idx="6"/>
              <a:endCxn id="60" idx="2"/>
            </p:cNvCxnSpPr>
            <p:nvPr/>
          </p:nvCxnSpPr>
          <p:spPr>
            <a:xfrm flipV="1">
              <a:off x="7108075" y="2472472"/>
              <a:ext cx="1476156" cy="651983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AD4683-D786-65AC-DAA2-8DF759E4F6A1}"/>
                </a:ext>
              </a:extLst>
            </p:cNvPr>
            <p:cNvCxnSpPr>
              <a:cxnSpLocks/>
              <a:stCxn id="52" idx="6"/>
              <a:endCxn id="62" idx="2"/>
            </p:cNvCxnSpPr>
            <p:nvPr/>
          </p:nvCxnSpPr>
          <p:spPr>
            <a:xfrm>
              <a:off x="7108075" y="3124455"/>
              <a:ext cx="1476156" cy="17218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6E66EB6-E8DE-5D50-9A08-26227A8B2E5F}"/>
                </a:ext>
              </a:extLst>
            </p:cNvPr>
            <p:cNvCxnSpPr>
              <a:cxnSpLocks/>
              <a:stCxn id="56" idx="6"/>
              <a:endCxn id="53" idx="2"/>
            </p:cNvCxnSpPr>
            <p:nvPr/>
          </p:nvCxnSpPr>
          <p:spPr>
            <a:xfrm>
              <a:off x="8827865" y="1787601"/>
              <a:ext cx="1524675" cy="689631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D4AE5BF-6741-2553-92DB-3F30685046DF}"/>
                </a:ext>
              </a:extLst>
            </p:cNvPr>
            <p:cNvCxnSpPr>
              <a:cxnSpLocks/>
              <a:stCxn id="60" idx="6"/>
              <a:endCxn id="53" idx="2"/>
            </p:cNvCxnSpPr>
            <p:nvPr/>
          </p:nvCxnSpPr>
          <p:spPr>
            <a:xfrm>
              <a:off x="8827865" y="2472472"/>
              <a:ext cx="1524675" cy="476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62D22B-FD33-1188-03C6-AC3445A06187}"/>
                </a:ext>
              </a:extLst>
            </p:cNvPr>
            <p:cNvCxnSpPr>
              <a:cxnSpLocks/>
              <a:stCxn id="62" idx="6"/>
              <a:endCxn id="53" idx="2"/>
            </p:cNvCxnSpPr>
            <p:nvPr/>
          </p:nvCxnSpPr>
          <p:spPr>
            <a:xfrm flipV="1">
              <a:off x="8827865" y="2477232"/>
              <a:ext cx="1524675" cy="664441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19560E-5246-953A-7418-A1903F9BF729}"/>
                </a:ext>
              </a:extLst>
            </p:cNvPr>
            <p:cNvSpPr/>
            <p:nvPr/>
          </p:nvSpPr>
          <p:spPr>
            <a:xfrm>
              <a:off x="6864441" y="1666287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EB87CC-87EE-7A3D-AC8E-05F2D0403FA8}"/>
                </a:ext>
              </a:extLst>
            </p:cNvPr>
            <p:cNvSpPr/>
            <p:nvPr/>
          </p:nvSpPr>
          <p:spPr>
            <a:xfrm>
              <a:off x="6864441" y="2352317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D41A79C-013E-104B-C13A-AC05A1926490}"/>
                </a:ext>
              </a:extLst>
            </p:cNvPr>
            <p:cNvSpPr/>
            <p:nvPr/>
          </p:nvSpPr>
          <p:spPr>
            <a:xfrm>
              <a:off x="6864441" y="3002638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7232CB-338A-1033-BC4B-20B56315CE5C}"/>
                </a:ext>
              </a:extLst>
            </p:cNvPr>
            <p:cNvSpPr/>
            <p:nvPr/>
          </p:nvSpPr>
          <p:spPr>
            <a:xfrm>
              <a:off x="10352540" y="2355415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783F90E-D801-AAEA-66DE-B308DB9F9A00}"/>
                </a:ext>
              </a:extLst>
            </p:cNvPr>
            <p:cNvSpPr/>
            <p:nvPr/>
          </p:nvSpPr>
          <p:spPr>
            <a:xfrm>
              <a:off x="8584231" y="1665784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B1945C9-E7AD-6FC2-9C2D-A58D363269AF}"/>
                </a:ext>
              </a:extLst>
            </p:cNvPr>
            <p:cNvSpPr/>
            <p:nvPr/>
          </p:nvSpPr>
          <p:spPr>
            <a:xfrm>
              <a:off x="8584231" y="2350655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B7BD0-0DAC-CB73-84CD-1A8C504DED56}"/>
                </a:ext>
              </a:extLst>
            </p:cNvPr>
            <p:cNvSpPr/>
            <p:nvPr/>
          </p:nvSpPr>
          <p:spPr>
            <a:xfrm>
              <a:off x="8584231" y="3019856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0326E542-10C3-E459-E03C-7A72EC2F9C20}"/>
                </a:ext>
              </a:extLst>
            </p:cNvPr>
            <p:cNvSpPr txBox="1"/>
            <p:nvPr/>
          </p:nvSpPr>
          <p:spPr>
            <a:xfrm>
              <a:off x="6637428" y="3286156"/>
              <a:ext cx="701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inputs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44" name="TextBox 2243">
              <a:extLst>
                <a:ext uri="{FF2B5EF4-FFF2-40B4-BE49-F238E27FC236}">
                  <a16:creationId xmlns:a16="http://schemas.microsoft.com/office/drawing/2014/main" id="{3E31514D-8A98-F960-FF8D-D329BA662851}"/>
                </a:ext>
              </a:extLst>
            </p:cNvPr>
            <p:cNvSpPr txBox="1"/>
            <p:nvPr/>
          </p:nvSpPr>
          <p:spPr>
            <a:xfrm>
              <a:off x="8253157" y="3286156"/>
              <a:ext cx="946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hidden layer(s)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45" name="TextBox 2244">
              <a:extLst>
                <a:ext uri="{FF2B5EF4-FFF2-40B4-BE49-F238E27FC236}">
                  <a16:creationId xmlns:a16="http://schemas.microsoft.com/office/drawing/2014/main" id="{9EECFA6B-731C-2F44-9BB3-8FA50F54C005}"/>
                </a:ext>
              </a:extLst>
            </p:cNvPr>
            <p:cNvSpPr txBox="1"/>
            <p:nvPr/>
          </p:nvSpPr>
          <p:spPr>
            <a:xfrm>
              <a:off x="10038601" y="3286156"/>
              <a:ext cx="946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output layer(s)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2283" name="Group 2282">
            <a:extLst>
              <a:ext uri="{FF2B5EF4-FFF2-40B4-BE49-F238E27FC236}">
                <a16:creationId xmlns:a16="http://schemas.microsoft.com/office/drawing/2014/main" id="{03E73059-0C71-244A-F391-9537EE8E2653}"/>
              </a:ext>
            </a:extLst>
          </p:cNvPr>
          <p:cNvGrpSpPr/>
          <p:nvPr/>
        </p:nvGrpSpPr>
        <p:grpSpPr>
          <a:xfrm>
            <a:off x="-4497847" y="1680298"/>
            <a:ext cx="4347409" cy="2082037"/>
            <a:chOff x="1237677" y="1665784"/>
            <a:chExt cx="4347409" cy="2082037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969D27B-DCCD-32CF-7976-C068007952F8}"/>
                </a:ext>
              </a:extLst>
            </p:cNvPr>
            <p:cNvCxnSpPr>
              <a:cxnSpLocks/>
              <a:stCxn id="4" idx="6"/>
              <a:endCxn id="54" idx="2"/>
            </p:cNvCxnSpPr>
            <p:nvPr/>
          </p:nvCxnSpPr>
          <p:spPr>
            <a:xfrm flipV="1">
              <a:off x="1712634" y="1787601"/>
              <a:ext cx="1476156" cy="50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Straight Arrow Connector 2240">
              <a:extLst>
                <a:ext uri="{FF2B5EF4-FFF2-40B4-BE49-F238E27FC236}">
                  <a16:creationId xmlns:a16="http://schemas.microsoft.com/office/drawing/2014/main" id="{D5D9540C-2903-49CE-AE4C-B38B679CCA7B}"/>
                </a:ext>
              </a:extLst>
            </p:cNvPr>
            <p:cNvCxnSpPr>
              <a:cxnSpLocks/>
              <a:stCxn id="4" idx="6"/>
              <a:endCxn id="55" idx="2"/>
            </p:cNvCxnSpPr>
            <p:nvPr/>
          </p:nvCxnSpPr>
          <p:spPr>
            <a:xfrm>
              <a:off x="1712634" y="1788104"/>
              <a:ext cx="1476156" cy="68436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" name="Straight Arrow Connector 2253">
              <a:extLst>
                <a:ext uri="{FF2B5EF4-FFF2-40B4-BE49-F238E27FC236}">
                  <a16:creationId xmlns:a16="http://schemas.microsoft.com/office/drawing/2014/main" id="{FE6F336B-A6D6-7D6D-BCB3-AAACF85D2BEE}"/>
                </a:ext>
              </a:extLst>
            </p:cNvPr>
            <p:cNvCxnSpPr>
              <a:cxnSpLocks/>
              <a:stCxn id="4" idx="6"/>
              <a:endCxn id="59" idx="2"/>
            </p:cNvCxnSpPr>
            <p:nvPr/>
          </p:nvCxnSpPr>
          <p:spPr>
            <a:xfrm>
              <a:off x="1712634" y="1788104"/>
              <a:ext cx="1476156" cy="1353569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7" name="Straight Arrow Connector 2256">
              <a:extLst>
                <a:ext uri="{FF2B5EF4-FFF2-40B4-BE49-F238E27FC236}">
                  <a16:creationId xmlns:a16="http://schemas.microsoft.com/office/drawing/2014/main" id="{75895840-1159-1F4A-F150-65B34349B903}"/>
                </a:ext>
              </a:extLst>
            </p:cNvPr>
            <p:cNvCxnSpPr>
              <a:cxnSpLocks/>
              <a:stCxn id="8" idx="6"/>
              <a:endCxn id="54" idx="2"/>
            </p:cNvCxnSpPr>
            <p:nvPr/>
          </p:nvCxnSpPr>
          <p:spPr>
            <a:xfrm flipV="1">
              <a:off x="1712634" y="1787601"/>
              <a:ext cx="1476156" cy="68653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0" name="Straight Arrow Connector 2259">
              <a:extLst>
                <a:ext uri="{FF2B5EF4-FFF2-40B4-BE49-F238E27FC236}">
                  <a16:creationId xmlns:a16="http://schemas.microsoft.com/office/drawing/2014/main" id="{76B5D5F8-DEBC-4EE7-C0A4-82ED89E9CAC5}"/>
                </a:ext>
              </a:extLst>
            </p:cNvPr>
            <p:cNvCxnSpPr>
              <a:cxnSpLocks/>
              <a:stCxn id="8" idx="6"/>
              <a:endCxn id="55" idx="2"/>
            </p:cNvCxnSpPr>
            <p:nvPr/>
          </p:nvCxnSpPr>
          <p:spPr>
            <a:xfrm flipV="1">
              <a:off x="1712634" y="2472472"/>
              <a:ext cx="1476156" cy="1662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2" name="Straight Arrow Connector 2271">
              <a:extLst>
                <a:ext uri="{FF2B5EF4-FFF2-40B4-BE49-F238E27FC236}">
                  <a16:creationId xmlns:a16="http://schemas.microsoft.com/office/drawing/2014/main" id="{B9A7B171-EC30-79FF-AA0D-5CC327EADDC8}"/>
                </a:ext>
              </a:extLst>
            </p:cNvPr>
            <p:cNvCxnSpPr>
              <a:cxnSpLocks/>
              <a:stCxn id="8" idx="6"/>
              <a:endCxn id="59" idx="2"/>
            </p:cNvCxnSpPr>
            <p:nvPr/>
          </p:nvCxnSpPr>
          <p:spPr>
            <a:xfrm>
              <a:off x="1712634" y="2474134"/>
              <a:ext cx="1476156" cy="667539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6" name="Straight Arrow Connector 2275">
              <a:extLst>
                <a:ext uri="{FF2B5EF4-FFF2-40B4-BE49-F238E27FC236}">
                  <a16:creationId xmlns:a16="http://schemas.microsoft.com/office/drawing/2014/main" id="{AE283EED-A9A2-AFF7-5098-28B90BB95439}"/>
                </a:ext>
              </a:extLst>
            </p:cNvPr>
            <p:cNvCxnSpPr>
              <a:cxnSpLocks/>
              <a:stCxn id="10" idx="6"/>
              <a:endCxn id="54" idx="2"/>
            </p:cNvCxnSpPr>
            <p:nvPr/>
          </p:nvCxnSpPr>
          <p:spPr>
            <a:xfrm flipV="1">
              <a:off x="1712634" y="1787601"/>
              <a:ext cx="1476156" cy="1336854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Straight Arrow Connector 2278">
              <a:extLst>
                <a:ext uri="{FF2B5EF4-FFF2-40B4-BE49-F238E27FC236}">
                  <a16:creationId xmlns:a16="http://schemas.microsoft.com/office/drawing/2014/main" id="{A43F7D48-2100-EC14-D5FD-00B09F38A3F2}"/>
                </a:ext>
              </a:extLst>
            </p:cNvPr>
            <p:cNvCxnSpPr>
              <a:cxnSpLocks/>
              <a:stCxn id="10" idx="6"/>
              <a:endCxn id="55" idx="2"/>
            </p:cNvCxnSpPr>
            <p:nvPr/>
          </p:nvCxnSpPr>
          <p:spPr>
            <a:xfrm flipV="1">
              <a:off x="1712634" y="2472472"/>
              <a:ext cx="1476156" cy="65198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1" name="Straight Arrow Connector 2320">
              <a:extLst>
                <a:ext uri="{FF2B5EF4-FFF2-40B4-BE49-F238E27FC236}">
                  <a16:creationId xmlns:a16="http://schemas.microsoft.com/office/drawing/2014/main" id="{D3DB8908-FC35-7519-E4D4-1E49544293C8}"/>
                </a:ext>
              </a:extLst>
            </p:cNvPr>
            <p:cNvCxnSpPr>
              <a:cxnSpLocks/>
              <a:stCxn id="10" idx="6"/>
              <a:endCxn id="59" idx="2"/>
            </p:cNvCxnSpPr>
            <p:nvPr/>
          </p:nvCxnSpPr>
          <p:spPr>
            <a:xfrm>
              <a:off x="1712634" y="3124455"/>
              <a:ext cx="1476156" cy="1721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>
              <a:extLst>
                <a:ext uri="{FF2B5EF4-FFF2-40B4-BE49-F238E27FC236}">
                  <a16:creationId xmlns:a16="http://schemas.microsoft.com/office/drawing/2014/main" id="{D7EB5C18-B052-7178-91CB-5583996179E0}"/>
                </a:ext>
              </a:extLst>
            </p:cNvPr>
            <p:cNvCxnSpPr>
              <a:cxnSpLocks/>
              <a:stCxn id="54" idx="6"/>
              <a:endCxn id="2201" idx="2"/>
            </p:cNvCxnSpPr>
            <p:nvPr/>
          </p:nvCxnSpPr>
          <p:spPr>
            <a:xfrm>
              <a:off x="3432424" y="1787601"/>
              <a:ext cx="1524675" cy="689631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>
              <a:extLst>
                <a:ext uri="{FF2B5EF4-FFF2-40B4-BE49-F238E27FC236}">
                  <a16:creationId xmlns:a16="http://schemas.microsoft.com/office/drawing/2014/main" id="{3E8343DA-97E1-1418-B42E-30A7DEDC30C2}"/>
                </a:ext>
              </a:extLst>
            </p:cNvPr>
            <p:cNvCxnSpPr>
              <a:cxnSpLocks/>
              <a:stCxn id="55" idx="6"/>
              <a:endCxn id="2201" idx="2"/>
            </p:cNvCxnSpPr>
            <p:nvPr/>
          </p:nvCxnSpPr>
          <p:spPr>
            <a:xfrm>
              <a:off x="3432424" y="2472472"/>
              <a:ext cx="1524675" cy="4760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4" name="Straight Arrow Connector 2383">
              <a:extLst>
                <a:ext uri="{FF2B5EF4-FFF2-40B4-BE49-F238E27FC236}">
                  <a16:creationId xmlns:a16="http://schemas.microsoft.com/office/drawing/2014/main" id="{3A4D6835-4A89-8BC1-03F1-F77C1B604107}"/>
                </a:ext>
              </a:extLst>
            </p:cNvPr>
            <p:cNvCxnSpPr>
              <a:cxnSpLocks/>
              <a:stCxn id="59" idx="6"/>
              <a:endCxn id="2201" idx="2"/>
            </p:cNvCxnSpPr>
            <p:nvPr/>
          </p:nvCxnSpPr>
          <p:spPr>
            <a:xfrm flipV="1">
              <a:off x="3432424" y="2477232"/>
              <a:ext cx="1524675" cy="664441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BD57839-F84D-C40F-AFBE-C840AE563F4F}"/>
                </a:ext>
              </a:extLst>
            </p:cNvPr>
            <p:cNvSpPr/>
            <p:nvPr/>
          </p:nvSpPr>
          <p:spPr>
            <a:xfrm>
              <a:off x="1469000" y="1666287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F891DF-BFF5-468E-3F61-905E36394AAF}"/>
                </a:ext>
              </a:extLst>
            </p:cNvPr>
            <p:cNvSpPr/>
            <p:nvPr/>
          </p:nvSpPr>
          <p:spPr>
            <a:xfrm>
              <a:off x="1469000" y="2352317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3215E-B55F-3AD9-72BA-235D50D90B45}"/>
                </a:ext>
              </a:extLst>
            </p:cNvPr>
            <p:cNvSpPr/>
            <p:nvPr/>
          </p:nvSpPr>
          <p:spPr>
            <a:xfrm>
              <a:off x="1469000" y="3002638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3D6BCDCD-42EB-E892-5ECD-6A411B04B806}"/>
                </a:ext>
              </a:extLst>
            </p:cNvPr>
            <p:cNvSpPr/>
            <p:nvPr/>
          </p:nvSpPr>
          <p:spPr>
            <a:xfrm>
              <a:off x="4957099" y="2355415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586277-D16C-34E9-5E0F-B81E29675E28}"/>
                </a:ext>
              </a:extLst>
            </p:cNvPr>
            <p:cNvSpPr/>
            <p:nvPr/>
          </p:nvSpPr>
          <p:spPr>
            <a:xfrm>
              <a:off x="3188790" y="1665784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4830CE0-11AA-1CFE-0E56-520FC475B12F}"/>
                </a:ext>
              </a:extLst>
            </p:cNvPr>
            <p:cNvSpPr/>
            <p:nvPr/>
          </p:nvSpPr>
          <p:spPr>
            <a:xfrm>
              <a:off x="3188790" y="2350655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B85648E-CAB4-6A3D-7685-5659F3C7CE85}"/>
                </a:ext>
              </a:extLst>
            </p:cNvPr>
            <p:cNvSpPr/>
            <p:nvPr/>
          </p:nvSpPr>
          <p:spPr>
            <a:xfrm>
              <a:off x="3188790" y="3019856"/>
              <a:ext cx="243634" cy="243634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495BA2-5CAC-A1C0-E8DC-A1D75E3D0FDB}"/>
                </a:ext>
              </a:extLst>
            </p:cNvPr>
            <p:cNvSpPr txBox="1"/>
            <p:nvPr/>
          </p:nvSpPr>
          <p:spPr>
            <a:xfrm>
              <a:off x="1237677" y="3286156"/>
              <a:ext cx="701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inputs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40" name="TextBox 2239">
              <a:extLst>
                <a:ext uri="{FF2B5EF4-FFF2-40B4-BE49-F238E27FC236}">
                  <a16:creationId xmlns:a16="http://schemas.microsoft.com/office/drawing/2014/main" id="{07AECD44-F1C5-C22F-E308-A3B09F995B34}"/>
                </a:ext>
              </a:extLst>
            </p:cNvPr>
            <p:cNvSpPr txBox="1"/>
            <p:nvPr/>
          </p:nvSpPr>
          <p:spPr>
            <a:xfrm>
              <a:off x="2853406" y="3286156"/>
              <a:ext cx="946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hidden layer(s)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42" name="TextBox 2241">
              <a:extLst>
                <a:ext uri="{FF2B5EF4-FFF2-40B4-BE49-F238E27FC236}">
                  <a16:creationId xmlns:a16="http://schemas.microsoft.com/office/drawing/2014/main" id="{27059996-DE32-EA09-7344-F8D7191F7877}"/>
                </a:ext>
              </a:extLst>
            </p:cNvPr>
            <p:cNvSpPr txBox="1"/>
            <p:nvPr/>
          </p:nvSpPr>
          <p:spPr>
            <a:xfrm>
              <a:off x="4638850" y="3286156"/>
              <a:ext cx="946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output layer(s)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D10892-4E03-7B92-81C5-78DC971D95FB}"/>
                </a:ext>
              </a:extLst>
            </p:cNvPr>
            <p:cNvGrpSpPr/>
            <p:nvPr/>
          </p:nvGrpSpPr>
          <p:grpSpPr>
            <a:xfrm>
              <a:off x="2829727" y="2279736"/>
              <a:ext cx="73743" cy="73743"/>
              <a:chOff x="2829727" y="2279736"/>
              <a:chExt cx="73743" cy="7374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52FBA80-B5C9-FDF2-DED0-D16D841AEAC1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F18EF77-3AED-8DA3-23EA-192EE1EB00D9}"/>
                  </a:ext>
                </a:extLst>
              </p:cNvPr>
              <p:cNvCxnSpPr>
                <a:cxnSpLocks/>
                <a:stCxn id="9" idx="2"/>
                <a:endCxn id="9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8B700B-FD61-8C8A-7172-F63E668B9D2C}"/>
                  </a:ext>
                </a:extLst>
              </p:cNvPr>
              <p:cNvCxnSpPr>
                <a:cxnSpLocks/>
                <a:stCxn id="9" idx="4"/>
                <a:endCxn id="9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2E1244A-E8C2-FCD6-43BB-18A8D94484C9}"/>
                </a:ext>
              </a:extLst>
            </p:cNvPr>
            <p:cNvGrpSpPr/>
            <p:nvPr/>
          </p:nvGrpSpPr>
          <p:grpSpPr>
            <a:xfrm>
              <a:off x="2829727" y="2041677"/>
              <a:ext cx="73743" cy="73743"/>
              <a:chOff x="2829727" y="2279736"/>
              <a:chExt cx="73743" cy="7374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CB720F8-E004-CEE4-BE14-DB13C97856F4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77FF541-6749-3E20-CD64-E405946EC0A9}"/>
                  </a:ext>
                </a:extLst>
              </p:cNvPr>
              <p:cNvCxnSpPr>
                <a:cxnSpLocks/>
                <a:stCxn id="28" idx="2"/>
                <a:endCxn id="28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5608770-1142-4C77-A905-8C254B6469C0}"/>
                  </a:ext>
                </a:extLst>
              </p:cNvPr>
              <p:cNvCxnSpPr>
                <a:cxnSpLocks/>
                <a:stCxn id="28" idx="4"/>
                <a:endCxn id="28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941839-B4CD-804A-7C16-20FCE360C328}"/>
                </a:ext>
              </a:extLst>
            </p:cNvPr>
            <p:cNvGrpSpPr/>
            <p:nvPr/>
          </p:nvGrpSpPr>
          <p:grpSpPr>
            <a:xfrm>
              <a:off x="2829727" y="1899577"/>
              <a:ext cx="73743" cy="73743"/>
              <a:chOff x="2829727" y="2279736"/>
              <a:chExt cx="73743" cy="7374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9B93CA3-21ED-55A8-B0FF-91985F022DB6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3055C7-6909-61DF-B2D8-3E2147475A7A}"/>
                  </a:ext>
                </a:extLst>
              </p:cNvPr>
              <p:cNvCxnSpPr>
                <a:cxnSpLocks/>
                <a:stCxn id="32" idx="2"/>
                <a:endCxn id="32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9F20808-6E92-0C17-14F4-3527EA1C4613}"/>
                  </a:ext>
                </a:extLst>
              </p:cNvPr>
              <p:cNvCxnSpPr>
                <a:cxnSpLocks/>
                <a:stCxn id="32" idx="4"/>
                <a:endCxn id="32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C5CCA6E-FC1B-C493-EFA4-42F605DB2232}"/>
                </a:ext>
              </a:extLst>
            </p:cNvPr>
            <p:cNvGrpSpPr/>
            <p:nvPr/>
          </p:nvGrpSpPr>
          <p:grpSpPr>
            <a:xfrm>
              <a:off x="2829727" y="1749892"/>
              <a:ext cx="73743" cy="73743"/>
              <a:chOff x="2829727" y="2279736"/>
              <a:chExt cx="73743" cy="73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E63E5F7-0292-DDBE-61D2-CE227BD9C643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D7812F0-4274-609F-B0E9-95E3A3839F9B}"/>
                  </a:ext>
                </a:extLst>
              </p:cNvPr>
              <p:cNvCxnSpPr>
                <a:cxnSpLocks/>
                <a:stCxn id="36" idx="2"/>
                <a:endCxn id="36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5B07238-DB83-E4E4-E12B-878CD780F41C}"/>
                  </a:ext>
                </a:extLst>
              </p:cNvPr>
              <p:cNvCxnSpPr>
                <a:cxnSpLocks/>
                <a:stCxn id="36" idx="4"/>
                <a:endCxn id="36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A0446E2-864C-F374-6BE2-1DFB1BC75397}"/>
                </a:ext>
              </a:extLst>
            </p:cNvPr>
            <p:cNvGrpSpPr/>
            <p:nvPr/>
          </p:nvGrpSpPr>
          <p:grpSpPr>
            <a:xfrm>
              <a:off x="2829727" y="2434770"/>
              <a:ext cx="73743" cy="73743"/>
              <a:chOff x="2829727" y="2279736"/>
              <a:chExt cx="73743" cy="73743"/>
            </a:xfrm>
          </p:grpSpPr>
          <p:sp>
            <p:nvSpPr>
              <p:cNvPr id="2246" name="Oval 2245">
                <a:extLst>
                  <a:ext uri="{FF2B5EF4-FFF2-40B4-BE49-F238E27FC236}">
                    <a16:creationId xmlns:a16="http://schemas.microsoft.com/office/drawing/2014/main" id="{B6B63C53-AD9F-DADF-269C-FE2844D85F9E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247" name="Straight Connector 2246">
                <a:extLst>
                  <a:ext uri="{FF2B5EF4-FFF2-40B4-BE49-F238E27FC236}">
                    <a16:creationId xmlns:a16="http://schemas.microsoft.com/office/drawing/2014/main" id="{14F7EB2A-7DA3-96BE-5932-46A5B568980D}"/>
                  </a:ext>
                </a:extLst>
              </p:cNvPr>
              <p:cNvCxnSpPr>
                <a:cxnSpLocks/>
                <a:stCxn id="2246" idx="2"/>
                <a:endCxn id="2246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8" name="Straight Connector 2247">
                <a:extLst>
                  <a:ext uri="{FF2B5EF4-FFF2-40B4-BE49-F238E27FC236}">
                    <a16:creationId xmlns:a16="http://schemas.microsoft.com/office/drawing/2014/main" id="{1E79FB45-D575-1FC9-C1D3-7EDD5CC89F4F}"/>
                  </a:ext>
                </a:extLst>
              </p:cNvPr>
              <p:cNvCxnSpPr>
                <a:cxnSpLocks/>
                <a:stCxn id="2246" idx="4"/>
                <a:endCxn id="2246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9" name="Group 2248">
              <a:extLst>
                <a:ext uri="{FF2B5EF4-FFF2-40B4-BE49-F238E27FC236}">
                  <a16:creationId xmlns:a16="http://schemas.microsoft.com/office/drawing/2014/main" id="{6DD54F61-AD09-C602-CC9E-5E65553273FE}"/>
                </a:ext>
              </a:extLst>
            </p:cNvPr>
            <p:cNvGrpSpPr/>
            <p:nvPr/>
          </p:nvGrpSpPr>
          <p:grpSpPr>
            <a:xfrm>
              <a:off x="2829727" y="2580859"/>
              <a:ext cx="73743" cy="73743"/>
              <a:chOff x="2829727" y="2279736"/>
              <a:chExt cx="73743" cy="73743"/>
            </a:xfrm>
          </p:grpSpPr>
          <p:sp>
            <p:nvSpPr>
              <p:cNvPr id="2250" name="Oval 2249">
                <a:extLst>
                  <a:ext uri="{FF2B5EF4-FFF2-40B4-BE49-F238E27FC236}">
                    <a16:creationId xmlns:a16="http://schemas.microsoft.com/office/drawing/2014/main" id="{907D2AAF-14FA-7BC8-A748-E337C736A915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251" name="Straight Connector 2250">
                <a:extLst>
                  <a:ext uri="{FF2B5EF4-FFF2-40B4-BE49-F238E27FC236}">
                    <a16:creationId xmlns:a16="http://schemas.microsoft.com/office/drawing/2014/main" id="{CF34B13A-80F3-35A2-28DA-B309C4ED0E95}"/>
                  </a:ext>
                </a:extLst>
              </p:cNvPr>
              <p:cNvCxnSpPr>
                <a:cxnSpLocks/>
                <a:stCxn id="2250" idx="2"/>
                <a:endCxn id="2250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2" name="Straight Connector 2251">
                <a:extLst>
                  <a:ext uri="{FF2B5EF4-FFF2-40B4-BE49-F238E27FC236}">
                    <a16:creationId xmlns:a16="http://schemas.microsoft.com/office/drawing/2014/main" id="{B586A434-6B53-67C4-A35A-6CFCB4920449}"/>
                  </a:ext>
                </a:extLst>
              </p:cNvPr>
              <p:cNvCxnSpPr>
                <a:cxnSpLocks/>
                <a:stCxn id="2250" idx="4"/>
                <a:endCxn id="2250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3" name="Group 2252">
              <a:extLst>
                <a:ext uri="{FF2B5EF4-FFF2-40B4-BE49-F238E27FC236}">
                  <a16:creationId xmlns:a16="http://schemas.microsoft.com/office/drawing/2014/main" id="{1038929F-A2B4-9201-142C-1AAF963B6FBE}"/>
                </a:ext>
              </a:extLst>
            </p:cNvPr>
            <p:cNvGrpSpPr/>
            <p:nvPr/>
          </p:nvGrpSpPr>
          <p:grpSpPr>
            <a:xfrm>
              <a:off x="2829727" y="2808491"/>
              <a:ext cx="73743" cy="73743"/>
              <a:chOff x="2829727" y="2279736"/>
              <a:chExt cx="73743" cy="73743"/>
            </a:xfrm>
          </p:grpSpPr>
          <p:sp>
            <p:nvSpPr>
              <p:cNvPr id="2255" name="Oval 2254">
                <a:extLst>
                  <a:ext uri="{FF2B5EF4-FFF2-40B4-BE49-F238E27FC236}">
                    <a16:creationId xmlns:a16="http://schemas.microsoft.com/office/drawing/2014/main" id="{8ED68F2E-8679-C9E5-7208-07166A3F0C64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256" name="Straight Connector 2255">
                <a:extLst>
                  <a:ext uri="{FF2B5EF4-FFF2-40B4-BE49-F238E27FC236}">
                    <a16:creationId xmlns:a16="http://schemas.microsoft.com/office/drawing/2014/main" id="{257829D8-481B-9E3B-64BB-30A9D64F2AF2}"/>
                  </a:ext>
                </a:extLst>
              </p:cNvPr>
              <p:cNvCxnSpPr>
                <a:cxnSpLocks/>
                <a:stCxn id="2255" idx="2"/>
                <a:endCxn id="2255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8" name="Straight Connector 2257">
                <a:extLst>
                  <a:ext uri="{FF2B5EF4-FFF2-40B4-BE49-F238E27FC236}">
                    <a16:creationId xmlns:a16="http://schemas.microsoft.com/office/drawing/2014/main" id="{9F2D6D87-76D7-645B-2406-D4BCAA3A63E5}"/>
                  </a:ext>
                </a:extLst>
              </p:cNvPr>
              <p:cNvCxnSpPr>
                <a:cxnSpLocks/>
                <a:stCxn id="2255" idx="4"/>
                <a:endCxn id="2255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9" name="Group 2258">
              <a:extLst>
                <a:ext uri="{FF2B5EF4-FFF2-40B4-BE49-F238E27FC236}">
                  <a16:creationId xmlns:a16="http://schemas.microsoft.com/office/drawing/2014/main" id="{857351B1-14BD-A46A-0F87-F77BD01FEAE8}"/>
                </a:ext>
              </a:extLst>
            </p:cNvPr>
            <p:cNvGrpSpPr/>
            <p:nvPr/>
          </p:nvGrpSpPr>
          <p:grpSpPr>
            <a:xfrm>
              <a:off x="2829727" y="2959373"/>
              <a:ext cx="73743" cy="73743"/>
              <a:chOff x="2829727" y="2279736"/>
              <a:chExt cx="73743" cy="73743"/>
            </a:xfrm>
          </p:grpSpPr>
          <p:sp>
            <p:nvSpPr>
              <p:cNvPr id="2261" name="Oval 2260">
                <a:extLst>
                  <a:ext uri="{FF2B5EF4-FFF2-40B4-BE49-F238E27FC236}">
                    <a16:creationId xmlns:a16="http://schemas.microsoft.com/office/drawing/2014/main" id="{0A93D1DC-2020-90E1-0C8B-A611541D2951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262" name="Straight Connector 2261">
                <a:extLst>
                  <a:ext uri="{FF2B5EF4-FFF2-40B4-BE49-F238E27FC236}">
                    <a16:creationId xmlns:a16="http://schemas.microsoft.com/office/drawing/2014/main" id="{4FA84CD8-BBED-B0BD-E81F-F8A10A0C8559}"/>
                  </a:ext>
                </a:extLst>
              </p:cNvPr>
              <p:cNvCxnSpPr>
                <a:cxnSpLocks/>
                <a:stCxn id="2261" idx="2"/>
                <a:endCxn id="2261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3" name="Straight Connector 2262">
                <a:extLst>
                  <a:ext uri="{FF2B5EF4-FFF2-40B4-BE49-F238E27FC236}">
                    <a16:creationId xmlns:a16="http://schemas.microsoft.com/office/drawing/2014/main" id="{B8A27A7B-0263-6730-B0A8-5FA2E9123A1F}"/>
                  </a:ext>
                </a:extLst>
              </p:cNvPr>
              <p:cNvCxnSpPr>
                <a:cxnSpLocks/>
                <a:stCxn id="2261" idx="4"/>
                <a:endCxn id="2261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4" name="Group 2263">
              <a:extLst>
                <a:ext uri="{FF2B5EF4-FFF2-40B4-BE49-F238E27FC236}">
                  <a16:creationId xmlns:a16="http://schemas.microsoft.com/office/drawing/2014/main" id="{3BE987C7-BC0E-DEB2-5A7E-F87E3A651CE0}"/>
                </a:ext>
              </a:extLst>
            </p:cNvPr>
            <p:cNvGrpSpPr/>
            <p:nvPr/>
          </p:nvGrpSpPr>
          <p:grpSpPr>
            <a:xfrm>
              <a:off x="2829727" y="3101901"/>
              <a:ext cx="73743" cy="73743"/>
              <a:chOff x="2829727" y="2279736"/>
              <a:chExt cx="73743" cy="73743"/>
            </a:xfrm>
          </p:grpSpPr>
          <p:sp>
            <p:nvSpPr>
              <p:cNvPr id="2265" name="Oval 2264">
                <a:extLst>
                  <a:ext uri="{FF2B5EF4-FFF2-40B4-BE49-F238E27FC236}">
                    <a16:creationId xmlns:a16="http://schemas.microsoft.com/office/drawing/2014/main" id="{6254FEB0-5F30-1E9B-0A9A-0F28C6681196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266" name="Straight Connector 2265">
                <a:extLst>
                  <a:ext uri="{FF2B5EF4-FFF2-40B4-BE49-F238E27FC236}">
                    <a16:creationId xmlns:a16="http://schemas.microsoft.com/office/drawing/2014/main" id="{F314800F-F0B0-CE1C-A5F3-CA06B5B9CF4D}"/>
                  </a:ext>
                </a:extLst>
              </p:cNvPr>
              <p:cNvCxnSpPr>
                <a:cxnSpLocks/>
                <a:stCxn id="2265" idx="2"/>
                <a:endCxn id="2265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7" name="Straight Connector 2266">
                <a:extLst>
                  <a:ext uri="{FF2B5EF4-FFF2-40B4-BE49-F238E27FC236}">
                    <a16:creationId xmlns:a16="http://schemas.microsoft.com/office/drawing/2014/main" id="{93F36B6C-9D96-5283-BF21-E5398F7462D6}"/>
                  </a:ext>
                </a:extLst>
              </p:cNvPr>
              <p:cNvCxnSpPr>
                <a:cxnSpLocks/>
                <a:stCxn id="2265" idx="4"/>
                <a:endCxn id="2265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8" name="Group 2267">
              <a:extLst>
                <a:ext uri="{FF2B5EF4-FFF2-40B4-BE49-F238E27FC236}">
                  <a16:creationId xmlns:a16="http://schemas.microsoft.com/office/drawing/2014/main" id="{1BB65E02-BC10-83C4-B2DB-C2F9F5CBE92C}"/>
                </a:ext>
              </a:extLst>
            </p:cNvPr>
            <p:cNvGrpSpPr/>
            <p:nvPr/>
          </p:nvGrpSpPr>
          <p:grpSpPr>
            <a:xfrm>
              <a:off x="4121018" y="2078497"/>
              <a:ext cx="73743" cy="73743"/>
              <a:chOff x="2829727" y="2279736"/>
              <a:chExt cx="73743" cy="73743"/>
            </a:xfrm>
          </p:grpSpPr>
          <p:sp>
            <p:nvSpPr>
              <p:cNvPr id="2269" name="Oval 2268">
                <a:extLst>
                  <a:ext uri="{FF2B5EF4-FFF2-40B4-BE49-F238E27FC236}">
                    <a16:creationId xmlns:a16="http://schemas.microsoft.com/office/drawing/2014/main" id="{06873546-0620-F11A-330B-C60A5E1A3DE9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270" name="Straight Connector 2269">
                <a:extLst>
                  <a:ext uri="{FF2B5EF4-FFF2-40B4-BE49-F238E27FC236}">
                    <a16:creationId xmlns:a16="http://schemas.microsoft.com/office/drawing/2014/main" id="{94D7B753-392A-378A-EE50-694ED148FB71}"/>
                  </a:ext>
                </a:extLst>
              </p:cNvPr>
              <p:cNvCxnSpPr>
                <a:cxnSpLocks/>
                <a:stCxn id="2269" idx="2"/>
                <a:endCxn id="2269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1" name="Straight Connector 2270">
                <a:extLst>
                  <a:ext uri="{FF2B5EF4-FFF2-40B4-BE49-F238E27FC236}">
                    <a16:creationId xmlns:a16="http://schemas.microsoft.com/office/drawing/2014/main" id="{1E7464E6-8290-D50B-B20A-CC30B03895F8}"/>
                  </a:ext>
                </a:extLst>
              </p:cNvPr>
              <p:cNvCxnSpPr>
                <a:cxnSpLocks/>
                <a:stCxn id="2269" idx="4"/>
                <a:endCxn id="2269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3" name="Group 2272">
              <a:extLst>
                <a:ext uri="{FF2B5EF4-FFF2-40B4-BE49-F238E27FC236}">
                  <a16:creationId xmlns:a16="http://schemas.microsoft.com/office/drawing/2014/main" id="{70982A84-45FD-33FC-9754-2E3C20CB0274}"/>
                </a:ext>
              </a:extLst>
            </p:cNvPr>
            <p:cNvGrpSpPr/>
            <p:nvPr/>
          </p:nvGrpSpPr>
          <p:grpSpPr>
            <a:xfrm>
              <a:off x="4121018" y="2434867"/>
              <a:ext cx="73743" cy="73743"/>
              <a:chOff x="2829727" y="2279736"/>
              <a:chExt cx="73743" cy="73743"/>
            </a:xfrm>
          </p:grpSpPr>
          <p:sp>
            <p:nvSpPr>
              <p:cNvPr id="2274" name="Oval 2273">
                <a:extLst>
                  <a:ext uri="{FF2B5EF4-FFF2-40B4-BE49-F238E27FC236}">
                    <a16:creationId xmlns:a16="http://schemas.microsoft.com/office/drawing/2014/main" id="{925E169C-4AE8-6AC7-E94C-9D699820D48F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275" name="Straight Connector 2274">
                <a:extLst>
                  <a:ext uri="{FF2B5EF4-FFF2-40B4-BE49-F238E27FC236}">
                    <a16:creationId xmlns:a16="http://schemas.microsoft.com/office/drawing/2014/main" id="{C79B7632-D711-D98F-DC41-C6F67787474F}"/>
                  </a:ext>
                </a:extLst>
              </p:cNvPr>
              <p:cNvCxnSpPr>
                <a:cxnSpLocks/>
                <a:stCxn id="2274" idx="2"/>
                <a:endCxn id="2274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7" name="Straight Connector 2276">
                <a:extLst>
                  <a:ext uri="{FF2B5EF4-FFF2-40B4-BE49-F238E27FC236}">
                    <a16:creationId xmlns:a16="http://schemas.microsoft.com/office/drawing/2014/main" id="{1CEFB733-F332-A40D-66DF-FA4125BE4241}"/>
                  </a:ext>
                </a:extLst>
              </p:cNvPr>
              <p:cNvCxnSpPr>
                <a:cxnSpLocks/>
                <a:stCxn id="2274" idx="4"/>
                <a:endCxn id="2274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8" name="Group 2277">
              <a:extLst>
                <a:ext uri="{FF2B5EF4-FFF2-40B4-BE49-F238E27FC236}">
                  <a16:creationId xmlns:a16="http://schemas.microsoft.com/office/drawing/2014/main" id="{60086C8C-3ADC-7E97-3B30-A87F715EADF4}"/>
                </a:ext>
              </a:extLst>
            </p:cNvPr>
            <p:cNvGrpSpPr/>
            <p:nvPr/>
          </p:nvGrpSpPr>
          <p:grpSpPr>
            <a:xfrm>
              <a:off x="4121018" y="2782002"/>
              <a:ext cx="73743" cy="73743"/>
              <a:chOff x="2829727" y="2279736"/>
              <a:chExt cx="73743" cy="73743"/>
            </a:xfrm>
          </p:grpSpPr>
          <p:sp>
            <p:nvSpPr>
              <p:cNvPr id="2280" name="Oval 2279">
                <a:extLst>
                  <a:ext uri="{FF2B5EF4-FFF2-40B4-BE49-F238E27FC236}">
                    <a16:creationId xmlns:a16="http://schemas.microsoft.com/office/drawing/2014/main" id="{BDD68DFF-9A0A-22E2-3697-F81BA2B86CC2}"/>
                  </a:ext>
                </a:extLst>
              </p:cNvPr>
              <p:cNvSpPr/>
              <p:nvPr/>
            </p:nvSpPr>
            <p:spPr>
              <a:xfrm>
                <a:off x="2829727" y="2279736"/>
                <a:ext cx="73743" cy="73743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cxnSp>
            <p:nvCxnSpPr>
              <p:cNvPr id="2281" name="Straight Connector 2280">
                <a:extLst>
                  <a:ext uri="{FF2B5EF4-FFF2-40B4-BE49-F238E27FC236}">
                    <a16:creationId xmlns:a16="http://schemas.microsoft.com/office/drawing/2014/main" id="{F50E737A-124B-D058-1DAE-4859192234A3}"/>
                  </a:ext>
                </a:extLst>
              </p:cNvPr>
              <p:cNvCxnSpPr>
                <a:cxnSpLocks/>
                <a:stCxn id="2280" idx="2"/>
                <a:endCxn id="2280" idx="6"/>
              </p:cNvCxnSpPr>
              <p:nvPr/>
            </p:nvCxnSpPr>
            <p:spPr>
              <a:xfrm>
                <a:off x="2829727" y="2316608"/>
                <a:ext cx="7374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2" name="Straight Connector 2281">
                <a:extLst>
                  <a:ext uri="{FF2B5EF4-FFF2-40B4-BE49-F238E27FC236}">
                    <a16:creationId xmlns:a16="http://schemas.microsoft.com/office/drawing/2014/main" id="{6916BFE1-3E97-FD48-1629-EB6A362770E6}"/>
                  </a:ext>
                </a:extLst>
              </p:cNvPr>
              <p:cNvCxnSpPr>
                <a:cxnSpLocks/>
                <a:stCxn id="2280" idx="4"/>
                <a:endCxn id="2280" idx="0"/>
              </p:cNvCxnSpPr>
              <p:nvPr/>
            </p:nvCxnSpPr>
            <p:spPr>
              <a:xfrm flipV="1">
                <a:off x="2866599" y="2279736"/>
                <a:ext cx="0" cy="7374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8BABFF8-0518-3669-5414-336BAA967952}"/>
              </a:ext>
            </a:extLst>
          </p:cNvPr>
          <p:cNvGrpSpPr/>
          <p:nvPr/>
        </p:nvGrpSpPr>
        <p:grpSpPr>
          <a:xfrm>
            <a:off x="-4131961" y="3841750"/>
            <a:ext cx="3901970" cy="2770993"/>
            <a:chOff x="1139930" y="3841750"/>
            <a:chExt cx="3901970" cy="2770993"/>
          </a:xfrm>
        </p:grpSpPr>
        <p:cxnSp>
          <p:nvCxnSpPr>
            <p:cNvPr id="2287" name="Straight Connector 2286">
              <a:extLst>
                <a:ext uri="{FF2B5EF4-FFF2-40B4-BE49-F238E27FC236}">
                  <a16:creationId xmlns:a16="http://schemas.microsoft.com/office/drawing/2014/main" id="{C059E961-1A22-F475-BEB2-573406D0CD54}"/>
                </a:ext>
              </a:extLst>
            </p:cNvPr>
            <p:cNvCxnSpPr/>
            <p:nvPr/>
          </p:nvCxnSpPr>
          <p:spPr>
            <a:xfrm>
              <a:off x="1416050" y="3841750"/>
              <a:ext cx="0" cy="2476500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Straight Connector 2287">
              <a:extLst>
                <a:ext uri="{FF2B5EF4-FFF2-40B4-BE49-F238E27FC236}">
                  <a16:creationId xmlns:a16="http://schemas.microsoft.com/office/drawing/2014/main" id="{9303DC4F-8FEC-0794-8B0F-2DF01886A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6050" y="6318250"/>
              <a:ext cx="3625850" cy="0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0" name="TextBox 2289">
              <a:extLst>
                <a:ext uri="{FF2B5EF4-FFF2-40B4-BE49-F238E27FC236}">
                  <a16:creationId xmlns:a16="http://schemas.microsoft.com/office/drawing/2014/main" id="{C04B7C95-C2C3-6BD2-EE2D-D51BF6420624}"/>
                </a:ext>
              </a:extLst>
            </p:cNvPr>
            <p:cNvSpPr txBox="1"/>
            <p:nvPr/>
          </p:nvSpPr>
          <p:spPr>
            <a:xfrm>
              <a:off x="2878307" y="6335744"/>
              <a:ext cx="701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epoch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91" name="TextBox 2290">
              <a:extLst>
                <a:ext uri="{FF2B5EF4-FFF2-40B4-BE49-F238E27FC236}">
                  <a16:creationId xmlns:a16="http://schemas.microsoft.com/office/drawing/2014/main" id="{9076CB88-27A4-98C3-F945-C712831A2D9B}"/>
                </a:ext>
              </a:extLst>
            </p:cNvPr>
            <p:cNvSpPr txBox="1"/>
            <p:nvPr/>
          </p:nvSpPr>
          <p:spPr>
            <a:xfrm rot="16200000">
              <a:off x="927762" y="4913466"/>
              <a:ext cx="701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loss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93" name="Straight Connector 2292">
              <a:extLst>
                <a:ext uri="{FF2B5EF4-FFF2-40B4-BE49-F238E27FC236}">
                  <a16:creationId xmlns:a16="http://schemas.microsoft.com/office/drawing/2014/main" id="{6A8AF088-3F24-107D-41A3-10C308D2EF8A}"/>
                </a:ext>
              </a:extLst>
            </p:cNvPr>
            <p:cNvCxnSpPr/>
            <p:nvPr/>
          </p:nvCxnSpPr>
          <p:spPr>
            <a:xfrm>
              <a:off x="1600200" y="3938588"/>
              <a:ext cx="138113" cy="2905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Straight Connector 2293">
              <a:extLst>
                <a:ext uri="{FF2B5EF4-FFF2-40B4-BE49-F238E27FC236}">
                  <a16:creationId xmlns:a16="http://schemas.microsoft.com/office/drawing/2014/main" id="{37C46F8F-0BB9-90A4-7E1C-E66916E7DDA6}"/>
                </a:ext>
              </a:extLst>
            </p:cNvPr>
            <p:cNvCxnSpPr>
              <a:cxnSpLocks/>
            </p:cNvCxnSpPr>
            <p:nvPr/>
          </p:nvCxnSpPr>
          <p:spPr>
            <a:xfrm>
              <a:off x="1738313" y="4229100"/>
              <a:ext cx="13556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Straight Connector 2296">
              <a:extLst>
                <a:ext uri="{FF2B5EF4-FFF2-40B4-BE49-F238E27FC236}">
                  <a16:creationId xmlns:a16="http://schemas.microsoft.com/office/drawing/2014/main" id="{78AA6A12-0BAB-7569-9930-57A72C49C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3876" y="4229100"/>
              <a:ext cx="88274" cy="2619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1" name="Straight Connector 2300">
              <a:extLst>
                <a:ext uri="{FF2B5EF4-FFF2-40B4-BE49-F238E27FC236}">
                  <a16:creationId xmlns:a16="http://schemas.microsoft.com/office/drawing/2014/main" id="{18230367-2B32-B3F6-F1EE-E4FB91812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2150" y="4336921"/>
              <a:ext cx="164373" cy="1541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5" name="Straight Connector 2304">
              <a:extLst>
                <a:ext uri="{FF2B5EF4-FFF2-40B4-BE49-F238E27FC236}">
                  <a16:creationId xmlns:a16="http://schemas.microsoft.com/office/drawing/2014/main" id="{239FB9A1-949D-7D9F-7858-598961949A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1655" y="4336921"/>
              <a:ext cx="184787" cy="79309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9" name="Straight Connector 2308">
              <a:extLst>
                <a:ext uri="{FF2B5EF4-FFF2-40B4-BE49-F238E27FC236}">
                  <a16:creationId xmlns:a16="http://schemas.microsoft.com/office/drawing/2014/main" id="{52338273-AFF1-30A7-4981-E48DBAD1F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6442" y="5007081"/>
              <a:ext cx="159505" cy="1229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2" name="Straight Connector 2311">
              <a:extLst>
                <a:ext uri="{FF2B5EF4-FFF2-40B4-BE49-F238E27FC236}">
                  <a16:creationId xmlns:a16="http://schemas.microsoft.com/office/drawing/2014/main" id="{7DD5351A-F723-6006-0427-9D5C38D1B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2912" y="5007081"/>
              <a:ext cx="130099" cy="3955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6" name="Straight Connector 2315">
              <a:extLst>
                <a:ext uri="{FF2B5EF4-FFF2-40B4-BE49-F238E27FC236}">
                  <a16:creationId xmlns:a16="http://schemas.microsoft.com/office/drawing/2014/main" id="{61016304-B453-58CC-523D-0E11BEB92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1644" y="5335181"/>
              <a:ext cx="73373" cy="674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0" name="Straight Connector 2319">
              <a:extLst>
                <a:ext uri="{FF2B5EF4-FFF2-40B4-BE49-F238E27FC236}">
                  <a16:creationId xmlns:a16="http://schemas.microsoft.com/office/drawing/2014/main" id="{29F0951B-4C5F-4F6E-BD52-DF9A596606BE}"/>
                </a:ext>
              </a:extLst>
            </p:cNvPr>
            <p:cNvCxnSpPr>
              <a:cxnSpLocks/>
            </p:cNvCxnSpPr>
            <p:nvPr/>
          </p:nvCxnSpPr>
          <p:spPr>
            <a:xfrm>
              <a:off x="2655017" y="5335181"/>
              <a:ext cx="128732" cy="3226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4" name="Straight Connector 2323">
              <a:extLst>
                <a:ext uri="{FF2B5EF4-FFF2-40B4-BE49-F238E27FC236}">
                  <a16:creationId xmlns:a16="http://schemas.microsoft.com/office/drawing/2014/main" id="{E71A073A-225D-2839-E1AA-644897492D5A}"/>
                </a:ext>
              </a:extLst>
            </p:cNvPr>
            <p:cNvCxnSpPr>
              <a:cxnSpLocks/>
            </p:cNvCxnSpPr>
            <p:nvPr/>
          </p:nvCxnSpPr>
          <p:spPr>
            <a:xfrm>
              <a:off x="2778986" y="5648324"/>
              <a:ext cx="99321" cy="809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6" name="Straight Connector 2325">
              <a:extLst>
                <a:ext uri="{FF2B5EF4-FFF2-40B4-BE49-F238E27FC236}">
                  <a16:creationId xmlns:a16="http://schemas.microsoft.com/office/drawing/2014/main" id="{3E363362-C9B2-7F1C-1735-CF407556EE7F}"/>
                </a:ext>
              </a:extLst>
            </p:cNvPr>
            <p:cNvCxnSpPr>
              <a:cxnSpLocks/>
            </p:cNvCxnSpPr>
            <p:nvPr/>
          </p:nvCxnSpPr>
          <p:spPr>
            <a:xfrm>
              <a:off x="2878307" y="5729288"/>
              <a:ext cx="164373" cy="2182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9" name="Straight Connector 2328">
              <a:extLst>
                <a:ext uri="{FF2B5EF4-FFF2-40B4-BE49-F238E27FC236}">
                  <a16:creationId xmlns:a16="http://schemas.microsoft.com/office/drawing/2014/main" id="{CB4BD91E-7260-D9D0-7872-838B0CFCA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617" y="5860271"/>
              <a:ext cx="188358" cy="872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2" name="Straight Connector 2331">
              <a:extLst>
                <a:ext uri="{FF2B5EF4-FFF2-40B4-BE49-F238E27FC236}">
                  <a16:creationId xmlns:a16="http://schemas.microsoft.com/office/drawing/2014/main" id="{1B9B1266-9020-E5C9-6F4F-0C3161B43640}"/>
                </a:ext>
              </a:extLst>
            </p:cNvPr>
            <p:cNvCxnSpPr>
              <a:cxnSpLocks/>
            </p:cNvCxnSpPr>
            <p:nvPr/>
          </p:nvCxnSpPr>
          <p:spPr>
            <a:xfrm>
              <a:off x="3225353" y="5860271"/>
              <a:ext cx="186295" cy="2289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5" name="Straight Connector 2334">
              <a:extLst>
                <a:ext uri="{FF2B5EF4-FFF2-40B4-BE49-F238E27FC236}">
                  <a16:creationId xmlns:a16="http://schemas.microsoft.com/office/drawing/2014/main" id="{D1C27C2B-B6C2-A863-48B2-6142B59B0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9599" y="5753984"/>
              <a:ext cx="185948" cy="3352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8" name="Straight Connector 2337">
              <a:extLst>
                <a:ext uri="{FF2B5EF4-FFF2-40B4-BE49-F238E27FC236}">
                  <a16:creationId xmlns:a16="http://schemas.microsoft.com/office/drawing/2014/main" id="{6F97DA8D-9509-65B1-13C9-2224385D58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5547" y="5753984"/>
              <a:ext cx="121986" cy="4876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1" name="Straight Connector 2340">
              <a:extLst>
                <a:ext uri="{FF2B5EF4-FFF2-40B4-BE49-F238E27FC236}">
                  <a16:creationId xmlns:a16="http://schemas.microsoft.com/office/drawing/2014/main" id="{42B98FA4-AF35-BBE3-D783-E05215852B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7533" y="6070308"/>
              <a:ext cx="121986" cy="1713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4" name="Straight Connector 2343">
              <a:extLst>
                <a:ext uri="{FF2B5EF4-FFF2-40B4-BE49-F238E27FC236}">
                  <a16:creationId xmlns:a16="http://schemas.microsoft.com/office/drawing/2014/main" id="{F5274D92-DD0E-197D-7BF4-7FB135ADA31D}"/>
                </a:ext>
              </a:extLst>
            </p:cNvPr>
            <p:cNvCxnSpPr>
              <a:cxnSpLocks/>
            </p:cNvCxnSpPr>
            <p:nvPr/>
          </p:nvCxnSpPr>
          <p:spPr>
            <a:xfrm>
              <a:off x="3829519" y="6070308"/>
              <a:ext cx="86779" cy="1618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7" name="Straight Connector 2346">
              <a:extLst>
                <a:ext uri="{FF2B5EF4-FFF2-40B4-BE49-F238E27FC236}">
                  <a16:creationId xmlns:a16="http://schemas.microsoft.com/office/drawing/2014/main" id="{E5257DFE-8816-8B6B-E2AD-29B763BDB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413" y="5997822"/>
              <a:ext cx="94137" cy="2248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0" name="Straight Connector 2349">
              <a:extLst>
                <a:ext uri="{FF2B5EF4-FFF2-40B4-BE49-F238E27FC236}">
                  <a16:creationId xmlns:a16="http://schemas.microsoft.com/office/drawing/2014/main" id="{76D72017-2C25-77B8-8C6F-3E050FEE4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8550" y="5997822"/>
              <a:ext cx="114628" cy="2438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3" name="Straight Connector 2352">
              <a:extLst>
                <a:ext uri="{FF2B5EF4-FFF2-40B4-BE49-F238E27FC236}">
                  <a16:creationId xmlns:a16="http://schemas.microsoft.com/office/drawing/2014/main" id="{0B5D077A-4A9D-23C0-E5D0-10542FB50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3178" y="5903920"/>
              <a:ext cx="152400" cy="3282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6" name="Straight Connector 2355">
              <a:extLst>
                <a:ext uri="{FF2B5EF4-FFF2-40B4-BE49-F238E27FC236}">
                  <a16:creationId xmlns:a16="http://schemas.microsoft.com/office/drawing/2014/main" id="{76D0357E-13E7-E860-9895-D50B555684B1}"/>
                </a:ext>
              </a:extLst>
            </p:cNvPr>
            <p:cNvCxnSpPr>
              <a:cxnSpLocks/>
            </p:cNvCxnSpPr>
            <p:nvPr/>
          </p:nvCxnSpPr>
          <p:spPr>
            <a:xfrm>
              <a:off x="4275578" y="5903920"/>
              <a:ext cx="86779" cy="2365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0" name="Straight Connector 2359">
              <a:extLst>
                <a:ext uri="{FF2B5EF4-FFF2-40B4-BE49-F238E27FC236}">
                  <a16:creationId xmlns:a16="http://schemas.microsoft.com/office/drawing/2014/main" id="{9450DF55-F0B5-9D75-238A-11D99CAA7C38}"/>
                </a:ext>
              </a:extLst>
            </p:cNvPr>
            <p:cNvCxnSpPr>
              <a:cxnSpLocks/>
            </p:cNvCxnSpPr>
            <p:nvPr/>
          </p:nvCxnSpPr>
          <p:spPr>
            <a:xfrm>
              <a:off x="4362357" y="6140470"/>
              <a:ext cx="147772" cy="1222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3" name="Straight Connector 2362">
              <a:extLst>
                <a:ext uri="{FF2B5EF4-FFF2-40B4-BE49-F238E27FC236}">
                  <a16:creationId xmlns:a16="http://schemas.microsoft.com/office/drawing/2014/main" id="{FA7736E3-85F7-00BC-068B-E3E6BC929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0129" y="6068052"/>
              <a:ext cx="102602" cy="1946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6" name="Straight Connector 2365">
              <a:extLst>
                <a:ext uri="{FF2B5EF4-FFF2-40B4-BE49-F238E27FC236}">
                  <a16:creationId xmlns:a16="http://schemas.microsoft.com/office/drawing/2014/main" id="{47A4AD25-CE3E-4E14-9CF7-DAD3F4F8F0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7718" y="6068052"/>
              <a:ext cx="54811" cy="1546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1CC080C3-B5C8-27F0-47B7-8098EAB40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5289" y="5952332"/>
              <a:ext cx="98782" cy="25401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1EC728F7-505B-9402-8CE6-A2BCF3BB457B}"/>
                </a:ext>
              </a:extLst>
            </p:cNvPr>
            <p:cNvCxnSpPr>
              <a:cxnSpLocks/>
            </p:cNvCxnSpPr>
            <p:nvPr/>
          </p:nvCxnSpPr>
          <p:spPr>
            <a:xfrm>
              <a:off x="4753024" y="5970002"/>
              <a:ext cx="72051" cy="195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91446443-D3D7-392E-6F5E-B91D0D926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9347" y="6077216"/>
              <a:ext cx="194222" cy="835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8" name="Group 2447">
            <a:extLst>
              <a:ext uri="{FF2B5EF4-FFF2-40B4-BE49-F238E27FC236}">
                <a16:creationId xmlns:a16="http://schemas.microsoft.com/office/drawing/2014/main" id="{7B2863E2-F0B2-2AE1-9D5F-09E2B05C116B}"/>
              </a:ext>
            </a:extLst>
          </p:cNvPr>
          <p:cNvGrpSpPr/>
          <p:nvPr/>
        </p:nvGrpSpPr>
        <p:grpSpPr>
          <a:xfrm>
            <a:off x="660400" y="1029917"/>
            <a:ext cx="5137820" cy="5828083"/>
            <a:chOff x="660400" y="1029917"/>
            <a:chExt cx="5137820" cy="5828083"/>
          </a:xfrm>
        </p:grpSpPr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DD766F62-2C3C-64BE-0A40-8132382D243F}"/>
                </a:ext>
              </a:extLst>
            </p:cNvPr>
            <p:cNvSpPr txBox="1"/>
            <p:nvPr/>
          </p:nvSpPr>
          <p:spPr>
            <a:xfrm>
              <a:off x="2583011" y="1075286"/>
              <a:ext cx="1573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latin typeface="+mj-lt"/>
                </a:rPr>
                <a:t>TRAINING</a:t>
              </a:r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085743D0-E8D7-09E0-151C-4C830BB2402E}"/>
                </a:ext>
              </a:extLst>
            </p:cNvPr>
            <p:cNvSpPr/>
            <p:nvPr/>
          </p:nvSpPr>
          <p:spPr>
            <a:xfrm>
              <a:off x="660400" y="1029917"/>
              <a:ext cx="5137820" cy="5780457"/>
            </a:xfrm>
            <a:prstGeom prst="rect">
              <a:avLst/>
            </a:prstGeom>
            <a:noFill/>
            <a:ln>
              <a:solidFill>
                <a:schemeClr val="bg2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85" name="Picture 2284" descr="Diagram">
              <a:extLst>
                <a:ext uri="{FF2B5EF4-FFF2-40B4-BE49-F238E27FC236}">
                  <a16:creationId xmlns:a16="http://schemas.microsoft.com/office/drawing/2014/main" id="{439A5A28-FB4D-B29C-4F94-CCEA9210D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54" y="1665784"/>
              <a:ext cx="4322582" cy="2125270"/>
            </a:xfrm>
            <a:prstGeom prst="rect">
              <a:avLst/>
            </a:prstGeom>
          </p:spPr>
        </p:pic>
        <p:pic>
          <p:nvPicPr>
            <p:cNvPr id="1038" name="Picture 103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4D303571-BD93-063D-D113-C61B01826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68" y="3939641"/>
              <a:ext cx="4043915" cy="2918359"/>
            </a:xfrm>
            <a:prstGeom prst="rect">
              <a:avLst/>
            </a:prstGeom>
          </p:spPr>
        </p:pic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BAF5871B-A370-A7CF-E6BD-735663A423C8}"/>
                </a:ext>
              </a:extLst>
            </p:cNvPr>
            <p:cNvCxnSpPr/>
            <p:nvPr/>
          </p:nvCxnSpPr>
          <p:spPr>
            <a:xfrm flipV="1">
              <a:off x="3229310" y="4491038"/>
              <a:ext cx="0" cy="1983205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C8529E55-FF8B-656B-0594-835D69E67740}"/>
                </a:ext>
              </a:extLst>
            </p:cNvPr>
            <p:cNvCxnSpPr/>
            <p:nvPr/>
          </p:nvCxnSpPr>
          <p:spPr>
            <a:xfrm flipH="1">
              <a:off x="2943225" y="4567947"/>
              <a:ext cx="286085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7D59420-FE37-E333-26A5-33DC55F5D3D7}"/>
                </a:ext>
              </a:extLst>
            </p:cNvPr>
            <p:cNvSpPr txBox="1"/>
            <p:nvPr/>
          </p:nvSpPr>
          <p:spPr>
            <a:xfrm>
              <a:off x="2217088" y="4545416"/>
              <a:ext cx="946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burn-in</a:t>
              </a:r>
            </a:p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period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32EB17C1-9BBA-68F4-05BE-DCB1ACE95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3160" y="5753984"/>
              <a:ext cx="0" cy="720259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F5A2C3DD-7FD0-10EE-7A40-EA94EAAF0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9166" y="5753984"/>
              <a:ext cx="0" cy="720259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C3BEE0C7-67C9-CB54-3CFD-E0A56ED29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1116" y="5753984"/>
              <a:ext cx="0" cy="720259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39DC0D8E-12D0-64B3-982C-B9F43CCD7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541" y="5753984"/>
              <a:ext cx="0" cy="720259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12F12C82-5CBF-43B9-2223-41C3DB758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966" y="5753984"/>
              <a:ext cx="0" cy="720259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38564731-8001-7690-9B45-CFA3644A541A}"/>
                </a:ext>
              </a:extLst>
            </p:cNvPr>
            <p:cNvSpPr txBox="1"/>
            <p:nvPr/>
          </p:nvSpPr>
          <p:spPr>
            <a:xfrm>
              <a:off x="3343932" y="5277856"/>
              <a:ext cx="16468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tx1">
                      <a:lumMod val="50000"/>
                    </a:schemeClr>
                  </a:solidFill>
                </a:rPr>
                <a:t>save model weights at checkpoints</a:t>
              </a: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800BF63D-0858-A232-D838-3FC10399BAC7}"/>
                </a:ext>
              </a:extLst>
            </p:cNvPr>
            <p:cNvSpPr txBox="1"/>
            <p:nvPr/>
          </p:nvSpPr>
          <p:spPr>
            <a:xfrm>
              <a:off x="4103611" y="1439541"/>
              <a:ext cx="16468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tx1">
                      <a:lumMod val="50000"/>
                    </a:schemeClr>
                  </a:solidFill>
                </a:rPr>
                <a:t>Gaussian noise</a:t>
              </a:r>
            </a:p>
            <a:p>
              <a:pPr algn="ctr"/>
              <a:r>
                <a:rPr lang="en-GB" sz="1100" dirty="0">
                  <a:solidFill>
                    <a:schemeClr val="tx1">
                      <a:lumMod val="50000"/>
                    </a:schemeClr>
                  </a:solidFill>
                </a:rPr>
                <a:t>η ~ N(0, lr)</a:t>
              </a:r>
            </a:p>
          </p:txBody>
        </p:sp>
        <p:cxnSp>
          <p:nvCxnSpPr>
            <p:cNvPr id="1054" name="Straight Arrow Connector 1053">
              <a:extLst>
                <a:ext uri="{FF2B5EF4-FFF2-40B4-BE49-F238E27FC236}">
                  <a16:creationId xmlns:a16="http://schemas.microsoft.com/office/drawing/2014/main" id="{4C9FA1CE-1EDB-4C94-7B1D-C1732F5B67A6}"/>
                </a:ext>
              </a:extLst>
            </p:cNvPr>
            <p:cNvCxnSpPr/>
            <p:nvPr/>
          </p:nvCxnSpPr>
          <p:spPr>
            <a:xfrm flipH="1">
              <a:off x="4156481" y="1665784"/>
              <a:ext cx="396469" cy="37589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1" name="Group 2400">
            <a:extLst>
              <a:ext uri="{FF2B5EF4-FFF2-40B4-BE49-F238E27FC236}">
                <a16:creationId xmlns:a16="http://schemas.microsoft.com/office/drawing/2014/main" id="{FBB51CEE-40AF-C64B-5BBB-7A17CEA8DEE5}"/>
              </a:ext>
            </a:extLst>
          </p:cNvPr>
          <p:cNvGrpSpPr/>
          <p:nvPr/>
        </p:nvGrpSpPr>
        <p:grpSpPr>
          <a:xfrm>
            <a:off x="12547807" y="3971832"/>
            <a:ext cx="3901969" cy="2770993"/>
            <a:chOff x="6660334" y="3971832"/>
            <a:chExt cx="3901969" cy="2770993"/>
          </a:xfrm>
        </p:grpSpPr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BA8AE154-0509-9A36-94A2-6702DC85AF81}"/>
                </a:ext>
              </a:extLst>
            </p:cNvPr>
            <p:cNvCxnSpPr/>
            <p:nvPr/>
          </p:nvCxnSpPr>
          <p:spPr>
            <a:xfrm>
              <a:off x="6936453" y="3971832"/>
              <a:ext cx="0" cy="2476500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C57460CC-E1BD-0B52-1D75-1D66D9AE8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453" y="6448332"/>
              <a:ext cx="3625850" cy="0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3E5F7F9-3A53-3A05-AF51-957F0E731E09}"/>
                </a:ext>
              </a:extLst>
            </p:cNvPr>
            <p:cNvSpPr txBox="1"/>
            <p:nvPr/>
          </p:nvSpPr>
          <p:spPr>
            <a:xfrm>
              <a:off x="8131682" y="6465826"/>
              <a:ext cx="1397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frequency (Hz)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EDC776B6-6438-2991-9C83-FD161B238512}"/>
                </a:ext>
              </a:extLst>
            </p:cNvPr>
            <p:cNvSpPr txBox="1"/>
            <p:nvPr/>
          </p:nvSpPr>
          <p:spPr>
            <a:xfrm rot="16200000">
              <a:off x="6383124" y="4978507"/>
              <a:ext cx="831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>
                      <a:lumMod val="50000"/>
                    </a:schemeClr>
                  </a:solidFill>
                </a:rPr>
                <a:t>density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77" name="Rectangle 2376">
              <a:extLst>
                <a:ext uri="{FF2B5EF4-FFF2-40B4-BE49-F238E27FC236}">
                  <a16:creationId xmlns:a16="http://schemas.microsoft.com/office/drawing/2014/main" id="{5594104A-4C27-AE1F-6C43-F99FD6B47EA5}"/>
                </a:ext>
              </a:extLst>
            </p:cNvPr>
            <p:cNvSpPr/>
            <p:nvPr/>
          </p:nvSpPr>
          <p:spPr>
            <a:xfrm>
              <a:off x="8235784" y="5007081"/>
              <a:ext cx="213360" cy="14412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93" name="Straight Connector 2392">
              <a:extLst>
                <a:ext uri="{FF2B5EF4-FFF2-40B4-BE49-F238E27FC236}">
                  <a16:creationId xmlns:a16="http://schemas.microsoft.com/office/drawing/2014/main" id="{9285866D-1840-E859-6464-8AA152144623}"/>
                </a:ext>
              </a:extLst>
            </p:cNvPr>
            <p:cNvCxnSpPr/>
            <p:nvPr/>
          </p:nvCxnSpPr>
          <p:spPr>
            <a:xfrm>
              <a:off x="6936453" y="3971832"/>
              <a:ext cx="36258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A4B31DBD-53A5-37DD-A57A-ADA428E8DD6B}"/>
                </a:ext>
              </a:extLst>
            </p:cNvPr>
            <p:cNvSpPr/>
            <p:nvPr/>
          </p:nvSpPr>
          <p:spPr>
            <a:xfrm>
              <a:off x="7050505" y="4307305"/>
              <a:ext cx="2334127" cy="2117558"/>
            </a:xfrm>
            <a:custGeom>
              <a:avLst/>
              <a:gdLst>
                <a:gd name="connsiteX0" fmla="*/ 0 w 2334127"/>
                <a:gd name="connsiteY0" fmla="*/ 2117558 h 2117558"/>
                <a:gd name="connsiteX1" fmla="*/ 256674 w 2334127"/>
                <a:gd name="connsiteY1" fmla="*/ 2101516 h 2117558"/>
                <a:gd name="connsiteX2" fmla="*/ 376990 w 2334127"/>
                <a:gd name="connsiteY2" fmla="*/ 2085474 h 2117558"/>
                <a:gd name="connsiteX3" fmla="*/ 409074 w 2334127"/>
                <a:gd name="connsiteY3" fmla="*/ 2077453 h 2117558"/>
                <a:gd name="connsiteX4" fmla="*/ 537411 w 2334127"/>
                <a:gd name="connsiteY4" fmla="*/ 2061411 h 2117558"/>
                <a:gd name="connsiteX5" fmla="*/ 609600 w 2334127"/>
                <a:gd name="connsiteY5" fmla="*/ 2029327 h 2117558"/>
                <a:gd name="connsiteX6" fmla="*/ 673769 w 2334127"/>
                <a:gd name="connsiteY6" fmla="*/ 1997242 h 2117558"/>
                <a:gd name="connsiteX7" fmla="*/ 697832 w 2334127"/>
                <a:gd name="connsiteY7" fmla="*/ 1973179 h 2117558"/>
                <a:gd name="connsiteX8" fmla="*/ 737937 w 2334127"/>
                <a:gd name="connsiteY8" fmla="*/ 1876927 h 2117558"/>
                <a:gd name="connsiteX9" fmla="*/ 786063 w 2334127"/>
                <a:gd name="connsiteY9" fmla="*/ 1564106 h 2117558"/>
                <a:gd name="connsiteX10" fmla="*/ 794084 w 2334127"/>
                <a:gd name="connsiteY10" fmla="*/ 1515979 h 2117558"/>
                <a:gd name="connsiteX11" fmla="*/ 802106 w 2334127"/>
                <a:gd name="connsiteY11" fmla="*/ 1459832 h 2117558"/>
                <a:gd name="connsiteX12" fmla="*/ 810127 w 2334127"/>
                <a:gd name="connsiteY12" fmla="*/ 1387642 h 2117558"/>
                <a:gd name="connsiteX13" fmla="*/ 826169 w 2334127"/>
                <a:gd name="connsiteY13" fmla="*/ 1307432 h 2117558"/>
                <a:gd name="connsiteX14" fmla="*/ 858253 w 2334127"/>
                <a:gd name="connsiteY14" fmla="*/ 1171074 h 2117558"/>
                <a:gd name="connsiteX15" fmla="*/ 866274 w 2334127"/>
                <a:gd name="connsiteY15" fmla="*/ 1106906 h 2117558"/>
                <a:gd name="connsiteX16" fmla="*/ 914400 w 2334127"/>
                <a:gd name="connsiteY16" fmla="*/ 946484 h 2117558"/>
                <a:gd name="connsiteX17" fmla="*/ 954506 w 2334127"/>
                <a:gd name="connsiteY17" fmla="*/ 818148 h 2117558"/>
                <a:gd name="connsiteX18" fmla="*/ 1010653 w 2334127"/>
                <a:gd name="connsiteY18" fmla="*/ 673769 h 2117558"/>
                <a:gd name="connsiteX19" fmla="*/ 1034716 w 2334127"/>
                <a:gd name="connsiteY19" fmla="*/ 569495 h 2117558"/>
                <a:gd name="connsiteX20" fmla="*/ 1058779 w 2334127"/>
                <a:gd name="connsiteY20" fmla="*/ 481263 h 2117558"/>
                <a:gd name="connsiteX21" fmla="*/ 1074821 w 2334127"/>
                <a:gd name="connsiteY21" fmla="*/ 401053 h 2117558"/>
                <a:gd name="connsiteX22" fmla="*/ 1090863 w 2334127"/>
                <a:gd name="connsiteY22" fmla="*/ 344906 h 2117558"/>
                <a:gd name="connsiteX23" fmla="*/ 1130969 w 2334127"/>
                <a:gd name="connsiteY23" fmla="*/ 240632 h 2117558"/>
                <a:gd name="connsiteX24" fmla="*/ 1138990 w 2334127"/>
                <a:gd name="connsiteY24" fmla="*/ 192506 h 2117558"/>
                <a:gd name="connsiteX25" fmla="*/ 1163053 w 2334127"/>
                <a:gd name="connsiteY25" fmla="*/ 144379 h 2117558"/>
                <a:gd name="connsiteX26" fmla="*/ 1219200 w 2334127"/>
                <a:gd name="connsiteY26" fmla="*/ 48127 h 2117558"/>
                <a:gd name="connsiteX27" fmla="*/ 1235242 w 2334127"/>
                <a:gd name="connsiteY27" fmla="*/ 24063 h 2117558"/>
                <a:gd name="connsiteX28" fmla="*/ 1275348 w 2334127"/>
                <a:gd name="connsiteY28" fmla="*/ 0 h 2117558"/>
                <a:gd name="connsiteX29" fmla="*/ 1347537 w 2334127"/>
                <a:gd name="connsiteY29" fmla="*/ 16042 h 2117558"/>
                <a:gd name="connsiteX30" fmla="*/ 1363579 w 2334127"/>
                <a:gd name="connsiteY30" fmla="*/ 72190 h 2117558"/>
                <a:gd name="connsiteX31" fmla="*/ 1387642 w 2334127"/>
                <a:gd name="connsiteY31" fmla="*/ 128337 h 2117558"/>
                <a:gd name="connsiteX32" fmla="*/ 1411706 w 2334127"/>
                <a:gd name="connsiteY32" fmla="*/ 224590 h 2117558"/>
                <a:gd name="connsiteX33" fmla="*/ 1419727 w 2334127"/>
                <a:gd name="connsiteY33" fmla="*/ 312821 h 2117558"/>
                <a:gd name="connsiteX34" fmla="*/ 1435769 w 2334127"/>
                <a:gd name="connsiteY34" fmla="*/ 360948 h 2117558"/>
                <a:gd name="connsiteX35" fmla="*/ 1443790 w 2334127"/>
                <a:gd name="connsiteY35" fmla="*/ 473242 h 2117558"/>
                <a:gd name="connsiteX36" fmla="*/ 1459832 w 2334127"/>
                <a:gd name="connsiteY36" fmla="*/ 545432 h 2117558"/>
                <a:gd name="connsiteX37" fmla="*/ 1483895 w 2334127"/>
                <a:gd name="connsiteY37" fmla="*/ 673769 h 2117558"/>
                <a:gd name="connsiteX38" fmla="*/ 1524000 w 2334127"/>
                <a:gd name="connsiteY38" fmla="*/ 794084 h 2117558"/>
                <a:gd name="connsiteX39" fmla="*/ 1556084 w 2334127"/>
                <a:gd name="connsiteY39" fmla="*/ 914400 h 2117558"/>
                <a:gd name="connsiteX40" fmla="*/ 1604211 w 2334127"/>
                <a:gd name="connsiteY40" fmla="*/ 1058779 h 2117558"/>
                <a:gd name="connsiteX41" fmla="*/ 1628274 w 2334127"/>
                <a:gd name="connsiteY41" fmla="*/ 1147011 h 2117558"/>
                <a:gd name="connsiteX42" fmla="*/ 1684421 w 2334127"/>
                <a:gd name="connsiteY42" fmla="*/ 1323474 h 2117558"/>
                <a:gd name="connsiteX43" fmla="*/ 1700463 w 2334127"/>
                <a:gd name="connsiteY43" fmla="*/ 1387642 h 2117558"/>
                <a:gd name="connsiteX44" fmla="*/ 1748590 w 2334127"/>
                <a:gd name="connsiteY44" fmla="*/ 1491916 h 2117558"/>
                <a:gd name="connsiteX45" fmla="*/ 1780674 w 2334127"/>
                <a:gd name="connsiteY45" fmla="*/ 1572127 h 2117558"/>
                <a:gd name="connsiteX46" fmla="*/ 1820779 w 2334127"/>
                <a:gd name="connsiteY46" fmla="*/ 1628274 h 2117558"/>
                <a:gd name="connsiteX47" fmla="*/ 1852863 w 2334127"/>
                <a:gd name="connsiteY47" fmla="*/ 1684421 h 2117558"/>
                <a:gd name="connsiteX48" fmla="*/ 1876927 w 2334127"/>
                <a:gd name="connsiteY48" fmla="*/ 1732548 h 2117558"/>
                <a:gd name="connsiteX49" fmla="*/ 1909011 w 2334127"/>
                <a:gd name="connsiteY49" fmla="*/ 1772653 h 2117558"/>
                <a:gd name="connsiteX50" fmla="*/ 1981200 w 2334127"/>
                <a:gd name="connsiteY50" fmla="*/ 1860884 h 2117558"/>
                <a:gd name="connsiteX51" fmla="*/ 2061411 w 2334127"/>
                <a:gd name="connsiteY51" fmla="*/ 1957137 h 2117558"/>
                <a:gd name="connsiteX52" fmla="*/ 2133600 w 2334127"/>
                <a:gd name="connsiteY52" fmla="*/ 2021306 h 2117558"/>
                <a:gd name="connsiteX53" fmla="*/ 2197769 w 2334127"/>
                <a:gd name="connsiteY53" fmla="*/ 2069432 h 2117558"/>
                <a:gd name="connsiteX54" fmla="*/ 2221832 w 2334127"/>
                <a:gd name="connsiteY54" fmla="*/ 2085474 h 2117558"/>
                <a:gd name="connsiteX55" fmla="*/ 2245895 w 2334127"/>
                <a:gd name="connsiteY55" fmla="*/ 2093495 h 2117558"/>
                <a:gd name="connsiteX56" fmla="*/ 2334127 w 2334127"/>
                <a:gd name="connsiteY56" fmla="*/ 2109537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334127" h="2117558">
                  <a:moveTo>
                    <a:pt x="0" y="2117558"/>
                  </a:moveTo>
                  <a:cubicBezTo>
                    <a:pt x="116512" y="2094256"/>
                    <a:pt x="-3031" y="2115944"/>
                    <a:pt x="256674" y="2101516"/>
                  </a:cubicBezTo>
                  <a:cubicBezTo>
                    <a:pt x="286306" y="2099870"/>
                    <a:pt x="344427" y="2091987"/>
                    <a:pt x="376990" y="2085474"/>
                  </a:cubicBezTo>
                  <a:cubicBezTo>
                    <a:pt x="387800" y="2083312"/>
                    <a:pt x="398172" y="2079088"/>
                    <a:pt x="409074" y="2077453"/>
                  </a:cubicBezTo>
                  <a:cubicBezTo>
                    <a:pt x="451709" y="2071058"/>
                    <a:pt x="494632" y="2066758"/>
                    <a:pt x="537411" y="2061411"/>
                  </a:cubicBezTo>
                  <a:cubicBezTo>
                    <a:pt x="572863" y="2049594"/>
                    <a:pt x="565846" y="2053193"/>
                    <a:pt x="609600" y="2029327"/>
                  </a:cubicBezTo>
                  <a:cubicBezTo>
                    <a:pt x="669134" y="1996854"/>
                    <a:pt x="628311" y="2012395"/>
                    <a:pt x="673769" y="1997242"/>
                  </a:cubicBezTo>
                  <a:cubicBezTo>
                    <a:pt x="681790" y="1989221"/>
                    <a:pt x="691540" y="1982617"/>
                    <a:pt x="697832" y="1973179"/>
                  </a:cubicBezTo>
                  <a:cubicBezTo>
                    <a:pt x="718916" y="1941554"/>
                    <a:pt x="726162" y="1912252"/>
                    <a:pt x="737937" y="1876927"/>
                  </a:cubicBezTo>
                  <a:cubicBezTo>
                    <a:pt x="770082" y="1684055"/>
                    <a:pt x="740001" y="1868121"/>
                    <a:pt x="786063" y="1564106"/>
                  </a:cubicBezTo>
                  <a:cubicBezTo>
                    <a:pt x="788499" y="1548026"/>
                    <a:pt x="791784" y="1532079"/>
                    <a:pt x="794084" y="1515979"/>
                  </a:cubicBezTo>
                  <a:cubicBezTo>
                    <a:pt x="796758" y="1497263"/>
                    <a:pt x="799761" y="1478592"/>
                    <a:pt x="802106" y="1459832"/>
                  </a:cubicBezTo>
                  <a:cubicBezTo>
                    <a:pt x="805109" y="1435808"/>
                    <a:pt x="806351" y="1411557"/>
                    <a:pt x="810127" y="1387642"/>
                  </a:cubicBezTo>
                  <a:cubicBezTo>
                    <a:pt x="814379" y="1360709"/>
                    <a:pt x="820822" y="1334169"/>
                    <a:pt x="826169" y="1307432"/>
                  </a:cubicBezTo>
                  <a:cubicBezTo>
                    <a:pt x="846580" y="1103324"/>
                    <a:pt x="815752" y="1330453"/>
                    <a:pt x="858253" y="1171074"/>
                  </a:cubicBezTo>
                  <a:cubicBezTo>
                    <a:pt x="863807" y="1150246"/>
                    <a:pt x="861046" y="1127818"/>
                    <a:pt x="866274" y="1106906"/>
                  </a:cubicBezTo>
                  <a:cubicBezTo>
                    <a:pt x="879814" y="1052744"/>
                    <a:pt x="902289" y="1000983"/>
                    <a:pt x="914400" y="946484"/>
                  </a:cubicBezTo>
                  <a:cubicBezTo>
                    <a:pt x="947126" y="799216"/>
                    <a:pt x="910598" y="942552"/>
                    <a:pt x="954506" y="818148"/>
                  </a:cubicBezTo>
                  <a:cubicBezTo>
                    <a:pt x="1004005" y="677902"/>
                    <a:pt x="950181" y="794713"/>
                    <a:pt x="1010653" y="673769"/>
                  </a:cubicBezTo>
                  <a:cubicBezTo>
                    <a:pt x="1018674" y="639011"/>
                    <a:pt x="1026064" y="604101"/>
                    <a:pt x="1034716" y="569495"/>
                  </a:cubicBezTo>
                  <a:cubicBezTo>
                    <a:pt x="1042110" y="539920"/>
                    <a:pt x="1051718" y="510919"/>
                    <a:pt x="1058779" y="481263"/>
                  </a:cubicBezTo>
                  <a:cubicBezTo>
                    <a:pt x="1065094" y="454738"/>
                    <a:pt x="1068576" y="427594"/>
                    <a:pt x="1074821" y="401053"/>
                  </a:cubicBezTo>
                  <a:cubicBezTo>
                    <a:pt x="1079279" y="382106"/>
                    <a:pt x="1084433" y="363278"/>
                    <a:pt x="1090863" y="344906"/>
                  </a:cubicBezTo>
                  <a:cubicBezTo>
                    <a:pt x="1103165" y="309756"/>
                    <a:pt x="1130969" y="240632"/>
                    <a:pt x="1130969" y="240632"/>
                  </a:cubicBezTo>
                  <a:cubicBezTo>
                    <a:pt x="1133643" y="224590"/>
                    <a:pt x="1133847" y="207935"/>
                    <a:pt x="1138990" y="192506"/>
                  </a:cubicBezTo>
                  <a:cubicBezTo>
                    <a:pt x="1144662" y="175491"/>
                    <a:pt x="1154343" y="160058"/>
                    <a:pt x="1163053" y="144379"/>
                  </a:cubicBezTo>
                  <a:cubicBezTo>
                    <a:pt x="1181092" y="111909"/>
                    <a:pt x="1198597" y="79033"/>
                    <a:pt x="1219200" y="48127"/>
                  </a:cubicBezTo>
                  <a:cubicBezTo>
                    <a:pt x="1224547" y="40106"/>
                    <a:pt x="1227923" y="30337"/>
                    <a:pt x="1235242" y="24063"/>
                  </a:cubicBezTo>
                  <a:cubicBezTo>
                    <a:pt x="1247079" y="13917"/>
                    <a:pt x="1261979" y="8021"/>
                    <a:pt x="1275348" y="0"/>
                  </a:cubicBezTo>
                  <a:cubicBezTo>
                    <a:pt x="1299411" y="5347"/>
                    <a:pt x="1328459" y="433"/>
                    <a:pt x="1347537" y="16042"/>
                  </a:cubicBezTo>
                  <a:cubicBezTo>
                    <a:pt x="1362602" y="28368"/>
                    <a:pt x="1357032" y="53859"/>
                    <a:pt x="1363579" y="72190"/>
                  </a:cubicBezTo>
                  <a:cubicBezTo>
                    <a:pt x="1370427" y="91366"/>
                    <a:pt x="1381510" y="108920"/>
                    <a:pt x="1387642" y="128337"/>
                  </a:cubicBezTo>
                  <a:cubicBezTo>
                    <a:pt x="1397601" y="159874"/>
                    <a:pt x="1411706" y="224590"/>
                    <a:pt x="1411706" y="224590"/>
                  </a:cubicBezTo>
                  <a:cubicBezTo>
                    <a:pt x="1414380" y="254000"/>
                    <a:pt x="1414595" y="283739"/>
                    <a:pt x="1419727" y="312821"/>
                  </a:cubicBezTo>
                  <a:cubicBezTo>
                    <a:pt x="1422666" y="329474"/>
                    <a:pt x="1433261" y="344225"/>
                    <a:pt x="1435769" y="360948"/>
                  </a:cubicBezTo>
                  <a:cubicBezTo>
                    <a:pt x="1441336" y="398060"/>
                    <a:pt x="1438936" y="436031"/>
                    <a:pt x="1443790" y="473242"/>
                  </a:cubicBezTo>
                  <a:cubicBezTo>
                    <a:pt x="1446978" y="497685"/>
                    <a:pt x="1455548" y="521157"/>
                    <a:pt x="1459832" y="545432"/>
                  </a:cubicBezTo>
                  <a:cubicBezTo>
                    <a:pt x="1480969" y="665207"/>
                    <a:pt x="1452007" y="554189"/>
                    <a:pt x="1483895" y="673769"/>
                  </a:cubicBezTo>
                  <a:cubicBezTo>
                    <a:pt x="1521597" y="815153"/>
                    <a:pt x="1475047" y="637434"/>
                    <a:pt x="1524000" y="794084"/>
                  </a:cubicBezTo>
                  <a:cubicBezTo>
                    <a:pt x="1565224" y="926001"/>
                    <a:pt x="1515921" y="793914"/>
                    <a:pt x="1556084" y="914400"/>
                  </a:cubicBezTo>
                  <a:cubicBezTo>
                    <a:pt x="1604170" y="1058655"/>
                    <a:pt x="1556208" y="890766"/>
                    <a:pt x="1604211" y="1058779"/>
                  </a:cubicBezTo>
                  <a:cubicBezTo>
                    <a:pt x="1612586" y="1088091"/>
                    <a:pt x="1619433" y="1117836"/>
                    <a:pt x="1628274" y="1147011"/>
                  </a:cubicBezTo>
                  <a:cubicBezTo>
                    <a:pt x="1646175" y="1206085"/>
                    <a:pt x="1669450" y="1263590"/>
                    <a:pt x="1684421" y="1323474"/>
                  </a:cubicBezTo>
                  <a:cubicBezTo>
                    <a:pt x="1689768" y="1344863"/>
                    <a:pt x="1693491" y="1366726"/>
                    <a:pt x="1700463" y="1387642"/>
                  </a:cubicBezTo>
                  <a:cubicBezTo>
                    <a:pt x="1717601" y="1439054"/>
                    <a:pt x="1727745" y="1444269"/>
                    <a:pt x="1748590" y="1491916"/>
                  </a:cubicBezTo>
                  <a:cubicBezTo>
                    <a:pt x="1760132" y="1518298"/>
                    <a:pt x="1767201" y="1546677"/>
                    <a:pt x="1780674" y="1572127"/>
                  </a:cubicBezTo>
                  <a:cubicBezTo>
                    <a:pt x="1791435" y="1592454"/>
                    <a:pt x="1808342" y="1608927"/>
                    <a:pt x="1820779" y="1628274"/>
                  </a:cubicBezTo>
                  <a:cubicBezTo>
                    <a:pt x="1832435" y="1646406"/>
                    <a:pt x="1842643" y="1665442"/>
                    <a:pt x="1852863" y="1684421"/>
                  </a:cubicBezTo>
                  <a:cubicBezTo>
                    <a:pt x="1861366" y="1700213"/>
                    <a:pt x="1867298" y="1717416"/>
                    <a:pt x="1876927" y="1732548"/>
                  </a:cubicBezTo>
                  <a:cubicBezTo>
                    <a:pt x="1886118" y="1746991"/>
                    <a:pt x="1898942" y="1758808"/>
                    <a:pt x="1909011" y="1772653"/>
                  </a:cubicBezTo>
                  <a:cubicBezTo>
                    <a:pt x="2000275" y="1898141"/>
                    <a:pt x="1879714" y="1746711"/>
                    <a:pt x="1981200" y="1860884"/>
                  </a:cubicBezTo>
                  <a:cubicBezTo>
                    <a:pt x="2055936" y="1944963"/>
                    <a:pt x="1924983" y="1820709"/>
                    <a:pt x="2061411" y="1957137"/>
                  </a:cubicBezTo>
                  <a:cubicBezTo>
                    <a:pt x="2084177" y="1979903"/>
                    <a:pt x="2108747" y="2000839"/>
                    <a:pt x="2133600" y="2021306"/>
                  </a:cubicBezTo>
                  <a:cubicBezTo>
                    <a:pt x="2154239" y="2038303"/>
                    <a:pt x="2175523" y="2054601"/>
                    <a:pt x="2197769" y="2069432"/>
                  </a:cubicBezTo>
                  <a:cubicBezTo>
                    <a:pt x="2205790" y="2074779"/>
                    <a:pt x="2213210" y="2081163"/>
                    <a:pt x="2221832" y="2085474"/>
                  </a:cubicBezTo>
                  <a:cubicBezTo>
                    <a:pt x="2229394" y="2089255"/>
                    <a:pt x="2237738" y="2091270"/>
                    <a:pt x="2245895" y="2093495"/>
                  </a:cubicBezTo>
                  <a:cubicBezTo>
                    <a:pt x="2311849" y="2111482"/>
                    <a:pt x="2290197" y="2109537"/>
                    <a:pt x="2334127" y="21095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49" name="Group 2448">
            <a:extLst>
              <a:ext uri="{FF2B5EF4-FFF2-40B4-BE49-F238E27FC236}">
                <a16:creationId xmlns:a16="http://schemas.microsoft.com/office/drawing/2014/main" id="{E539318E-D19B-3E02-EE68-3489604CDF05}"/>
              </a:ext>
            </a:extLst>
          </p:cNvPr>
          <p:cNvGrpSpPr/>
          <p:nvPr/>
        </p:nvGrpSpPr>
        <p:grpSpPr>
          <a:xfrm>
            <a:off x="6096000" y="1039442"/>
            <a:ext cx="5137820" cy="5818558"/>
            <a:chOff x="6096000" y="1039442"/>
            <a:chExt cx="5137820" cy="5818558"/>
          </a:xfrm>
        </p:grpSpPr>
        <p:sp>
          <p:nvSpPr>
            <p:cNvPr id="2457" name="TextBox 2456">
              <a:extLst>
                <a:ext uri="{FF2B5EF4-FFF2-40B4-BE49-F238E27FC236}">
                  <a16:creationId xmlns:a16="http://schemas.microsoft.com/office/drawing/2014/main" id="{898E86C0-9747-FB5B-2DE1-338DC3152A66}"/>
                </a:ext>
              </a:extLst>
            </p:cNvPr>
            <p:cNvSpPr txBox="1"/>
            <p:nvPr/>
          </p:nvSpPr>
          <p:spPr>
            <a:xfrm>
              <a:off x="7849928" y="1075286"/>
              <a:ext cx="17925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latin typeface="+mj-lt"/>
                </a:rPr>
                <a:t>INFERENCE</a:t>
              </a:r>
            </a:p>
          </p:txBody>
        </p:sp>
        <p:sp>
          <p:nvSpPr>
            <p:cNvPr id="2458" name="Rectangle 2457">
              <a:extLst>
                <a:ext uri="{FF2B5EF4-FFF2-40B4-BE49-F238E27FC236}">
                  <a16:creationId xmlns:a16="http://schemas.microsoft.com/office/drawing/2014/main" id="{0D3D8B3F-C19E-5137-D8F2-BCC8474C7A71}"/>
                </a:ext>
              </a:extLst>
            </p:cNvPr>
            <p:cNvSpPr/>
            <p:nvPr/>
          </p:nvSpPr>
          <p:spPr>
            <a:xfrm>
              <a:off x="6096000" y="1039442"/>
              <a:ext cx="5137820" cy="5780457"/>
            </a:xfrm>
            <a:prstGeom prst="rect">
              <a:avLst/>
            </a:prstGeom>
            <a:noFill/>
            <a:ln>
              <a:solidFill>
                <a:schemeClr val="bg2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87" name="Picture 2386" descr="Shape">
              <a:extLst>
                <a:ext uri="{FF2B5EF4-FFF2-40B4-BE49-F238E27FC236}">
                  <a16:creationId xmlns:a16="http://schemas.microsoft.com/office/drawing/2014/main" id="{1678ADFB-E9C7-16C9-8B56-030BE2715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17" y="1660991"/>
              <a:ext cx="4322582" cy="2125270"/>
            </a:xfrm>
            <a:prstGeom prst="rect">
              <a:avLst/>
            </a:prstGeom>
          </p:spPr>
        </p:pic>
        <p:pic>
          <p:nvPicPr>
            <p:cNvPr id="2403" name="Picture 2402" descr="Chart, histogram&#10;&#10;Description automatically generated">
              <a:extLst>
                <a:ext uri="{FF2B5EF4-FFF2-40B4-BE49-F238E27FC236}">
                  <a16:creationId xmlns:a16="http://schemas.microsoft.com/office/drawing/2014/main" id="{22DE3835-6FF9-47B2-32A6-704AA3165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648" y="3940201"/>
              <a:ext cx="4047813" cy="2917799"/>
            </a:xfrm>
            <a:prstGeom prst="rect">
              <a:avLst/>
            </a:prstGeom>
          </p:spPr>
        </p:pic>
        <p:pic>
          <p:nvPicPr>
            <p:cNvPr id="2406" name="Picture 240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84DA7A7-9E76-C328-9E1C-DED7AAA0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0842" y="1589445"/>
              <a:ext cx="1734488" cy="418093"/>
            </a:xfrm>
            <a:prstGeom prst="rect">
              <a:avLst/>
            </a:prstGeom>
          </p:spPr>
        </p:pic>
        <p:sp>
          <p:nvSpPr>
            <p:cNvPr id="2407" name="TextBox 2406">
              <a:extLst>
                <a:ext uri="{FF2B5EF4-FFF2-40B4-BE49-F238E27FC236}">
                  <a16:creationId xmlns:a16="http://schemas.microsoft.com/office/drawing/2014/main" id="{45E045D4-8F23-3DDB-077A-FFD4B5E93463}"/>
                </a:ext>
              </a:extLst>
            </p:cNvPr>
            <p:cNvSpPr txBox="1"/>
            <p:nvPr/>
          </p:nvSpPr>
          <p:spPr>
            <a:xfrm>
              <a:off x="9440842" y="4635019"/>
              <a:ext cx="16468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tx1">
                      <a:lumMod val="50000"/>
                    </a:schemeClr>
                  </a:solidFill>
                </a:rPr>
                <a:t>approximation to predictive posterior</a:t>
              </a:r>
            </a:p>
          </p:txBody>
        </p:sp>
        <p:cxnSp>
          <p:nvCxnSpPr>
            <p:cNvPr id="2408" name="Straight Arrow Connector 2407">
              <a:extLst>
                <a:ext uri="{FF2B5EF4-FFF2-40B4-BE49-F238E27FC236}">
                  <a16:creationId xmlns:a16="http://schemas.microsoft.com/office/drawing/2014/main" id="{B6F482C6-3193-FE83-A77B-77C36F8B3E8B}"/>
                </a:ext>
              </a:extLst>
            </p:cNvPr>
            <p:cNvCxnSpPr/>
            <p:nvPr/>
          </p:nvCxnSpPr>
          <p:spPr>
            <a:xfrm flipH="1">
              <a:off x="9654468" y="5076706"/>
              <a:ext cx="396469" cy="37589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1" name="Rectangle 2410">
            <a:extLst>
              <a:ext uri="{FF2B5EF4-FFF2-40B4-BE49-F238E27FC236}">
                <a16:creationId xmlns:a16="http://schemas.microsoft.com/office/drawing/2014/main" id="{F4AFEF83-5770-CE14-B930-30F2977F8454}"/>
              </a:ext>
            </a:extLst>
          </p:cNvPr>
          <p:cNvSpPr/>
          <p:nvPr/>
        </p:nvSpPr>
        <p:spPr>
          <a:xfrm>
            <a:off x="370397" y="878732"/>
            <a:ext cx="5532258" cy="5923333"/>
          </a:xfrm>
          <a:prstGeom prst="rect">
            <a:avLst/>
          </a:prstGeom>
          <a:solidFill>
            <a:srgbClr val="000000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743944" cy="11412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Results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Comparison of Models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1ADDAD-6366-B5B6-96BE-5910235A3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008872"/>
              </p:ext>
            </p:extLst>
          </p:nvPr>
        </p:nvGraphicFramePr>
        <p:xfrm>
          <a:off x="2628900" y="2171340"/>
          <a:ext cx="69342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1296342207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74606537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1432879628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725242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MC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SGLD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732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Training time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5137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GB" dirty="0"/>
                        <a:t>Average RMSE: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4980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152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1.983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7416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GB" dirty="0"/>
                        <a:t>Average CI Width (+/- 1</a:t>
                      </a:r>
                      <a:r>
                        <a:rPr lang="el-GR" dirty="0"/>
                        <a:t>σ</a:t>
                      </a:r>
                      <a:r>
                        <a:rPr lang="en-GB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2826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6543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56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97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743944" cy="11412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Results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Surrogate Model Demo – GH/Rhino with RESTful API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41742D4D-AB06-E0A6-C301-5D332F5FA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175" y="1273175"/>
            <a:ext cx="9928578" cy="5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DFCA69-4CE8-A807-E4A2-1627AF04B2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003882"/>
              </p:ext>
            </p:extLst>
          </p:nvPr>
        </p:nvGraphicFramePr>
        <p:xfrm>
          <a:off x="63500" y="2068480"/>
          <a:ext cx="5628640" cy="418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349E9B4-0338-B750-2A18-5F8508E67E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488046"/>
              </p:ext>
            </p:extLst>
          </p:nvPr>
        </p:nvGraphicFramePr>
        <p:xfrm>
          <a:off x="6499862" y="2069400"/>
          <a:ext cx="5570856" cy="418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BEB03F-34EE-E57A-B886-61187EF6EFA9}"/>
              </a:ext>
            </a:extLst>
          </p:cNvPr>
          <p:cNvCxnSpPr>
            <a:cxnSpLocks/>
          </p:cNvCxnSpPr>
          <p:nvPr/>
        </p:nvCxnSpPr>
        <p:spPr>
          <a:xfrm>
            <a:off x="7546340" y="1931928"/>
            <a:ext cx="0" cy="25867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842808-A755-2D41-DA4A-15FD3F313983}"/>
              </a:ext>
            </a:extLst>
          </p:cNvPr>
          <p:cNvSpPr txBox="1"/>
          <p:nvPr/>
        </p:nvSpPr>
        <p:spPr>
          <a:xfrm>
            <a:off x="6717031" y="1289600"/>
            <a:ext cx="193166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5x5x5:</a:t>
            </a:r>
          </a:p>
          <a:p>
            <a:r>
              <a:rPr lang="en-GB" b="1" i="1" dirty="0">
                <a:solidFill>
                  <a:schemeClr val="accent1"/>
                </a:solidFill>
              </a:rPr>
              <a:t>500x</a:t>
            </a:r>
            <a:r>
              <a:rPr lang="en-GB" i="1" dirty="0">
                <a:solidFill>
                  <a:schemeClr val="accent1"/>
                </a:solidFill>
              </a:rPr>
              <a:t> speedup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0F0386-68EB-B194-0895-1165E91C4341}"/>
              </a:ext>
            </a:extLst>
          </p:cNvPr>
          <p:cNvSpPr txBox="1"/>
          <p:nvPr/>
        </p:nvSpPr>
        <p:spPr>
          <a:xfrm>
            <a:off x="10050147" y="1285597"/>
            <a:ext cx="21418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30x30x30:</a:t>
            </a:r>
          </a:p>
          <a:p>
            <a:r>
              <a:rPr lang="en-GB" b="1" i="1" dirty="0">
                <a:solidFill>
                  <a:schemeClr val="accent1"/>
                </a:solidFill>
              </a:rPr>
              <a:t>28,000x</a:t>
            </a:r>
            <a:r>
              <a:rPr lang="en-GB" i="1" dirty="0">
                <a:solidFill>
                  <a:schemeClr val="accent1"/>
                </a:solidFill>
              </a:rPr>
              <a:t> speedup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3CD6DA-C4B0-0C35-7DB7-202DB4D1D850}"/>
              </a:ext>
            </a:extLst>
          </p:cNvPr>
          <p:cNvCxnSpPr>
            <a:cxnSpLocks/>
          </p:cNvCxnSpPr>
          <p:nvPr/>
        </p:nvCxnSpPr>
        <p:spPr>
          <a:xfrm>
            <a:off x="11252200" y="1931928"/>
            <a:ext cx="0" cy="23352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85320137-E1A9-4996-6757-6298065D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743944" cy="54586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Results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Speed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69287-A42E-2E82-9477-A0DA58DA2D76}"/>
              </a:ext>
            </a:extLst>
          </p:cNvPr>
          <p:cNvCxnSpPr>
            <a:cxnSpLocks/>
          </p:cNvCxnSpPr>
          <p:nvPr/>
        </p:nvCxnSpPr>
        <p:spPr>
          <a:xfrm>
            <a:off x="8928100" y="1181305"/>
            <a:ext cx="0" cy="31620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0C14AB-BCA2-BA54-7369-C09C595D7DD5}"/>
              </a:ext>
            </a:extLst>
          </p:cNvPr>
          <p:cNvSpPr txBox="1"/>
          <p:nvPr/>
        </p:nvSpPr>
        <p:spPr>
          <a:xfrm>
            <a:off x="7819073" y="547674"/>
            <a:ext cx="21418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22x22x22:</a:t>
            </a:r>
          </a:p>
          <a:p>
            <a:r>
              <a:rPr lang="en-GB" b="1" i="1" dirty="0">
                <a:solidFill>
                  <a:schemeClr val="accent1"/>
                </a:solidFill>
              </a:rPr>
              <a:t>11,000x</a:t>
            </a:r>
            <a:r>
              <a:rPr lang="en-GB" i="1" dirty="0">
                <a:solidFill>
                  <a:schemeClr val="accent1"/>
                </a:solidFill>
              </a:rPr>
              <a:t> speedup</a:t>
            </a:r>
          </a:p>
        </p:txBody>
      </p:sp>
    </p:spTree>
    <p:extLst>
      <p:ext uri="{BB962C8B-B14F-4D97-AF65-F5344CB8AC3E}">
        <p14:creationId xmlns:p14="http://schemas.microsoft.com/office/powerpoint/2010/main" val="166986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9338B9-A215-36A1-D686-E10460ECEABE}"/>
              </a:ext>
            </a:extLst>
          </p:cNvPr>
          <p:cNvSpPr/>
          <p:nvPr/>
        </p:nvSpPr>
        <p:spPr>
          <a:xfrm>
            <a:off x="1698171" y="1016002"/>
            <a:ext cx="8055428" cy="5754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D99885-C3BC-8FBE-B957-76E0C9DC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743944" cy="11412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Results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Accuracy and Uncertainty: Reference Datasets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699FF-86C3-09BC-53EC-14E35B34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64" y="1052814"/>
            <a:ext cx="8014607" cy="571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57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D99885-C3BC-8FBE-B957-76E0C9DC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743944" cy="11412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Results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Uncertainty - Unseen Geometries</a:t>
            </a:r>
          </a:p>
        </p:txBody>
      </p:sp>
      <p:pic>
        <p:nvPicPr>
          <p:cNvPr id="9" name="absolute">
            <a:hlinkClick r:id="" action="ppaction://media"/>
            <a:extLst>
              <a:ext uri="{FF2B5EF4-FFF2-40B4-BE49-F238E27FC236}">
                <a16:creationId xmlns:a16="http://schemas.microsoft.com/office/drawing/2014/main" id="{2B08F54A-D96C-9C22-9829-8A39390DF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6275" y="1530000"/>
            <a:ext cx="5150200" cy="51502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relative">
            <a:hlinkClick r:id="" action="ppaction://media"/>
            <a:extLst>
              <a:ext uri="{FF2B5EF4-FFF2-40B4-BE49-F238E27FC236}">
                <a16:creationId xmlns:a16="http://schemas.microsoft.com/office/drawing/2014/main" id="{565A1F15-5D25-CE52-BD82-EA9D0FE6FA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1517300"/>
            <a:ext cx="5162900" cy="51629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282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32D3F5-96AA-B76E-0C62-21A3510DA5BA}"/>
              </a:ext>
            </a:extLst>
          </p:cNvPr>
          <p:cNvSpPr/>
          <p:nvPr/>
        </p:nvSpPr>
        <p:spPr>
          <a:xfrm>
            <a:off x="9029700" y="1816100"/>
            <a:ext cx="3162300" cy="39098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D99885-C3BC-8FBE-B957-76E0C9DC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743944" cy="11412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Results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Retraining with Additional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699FF-86C3-09BC-53EC-14E35B340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3379" r="1226" b="6072"/>
          <a:stretch/>
        </p:blipFill>
        <p:spPr bwMode="auto">
          <a:xfrm>
            <a:off x="9296399" y="2070100"/>
            <a:ext cx="2679701" cy="338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DBA802B-B562-2BE2-62D8-1B2FADB6C60A}"/>
              </a:ext>
            </a:extLst>
          </p:cNvPr>
          <p:cNvGrpSpPr/>
          <p:nvPr/>
        </p:nvGrpSpPr>
        <p:grpSpPr>
          <a:xfrm>
            <a:off x="448056" y="959400"/>
            <a:ext cx="8035290" cy="5670900"/>
            <a:chOff x="219457" y="1593500"/>
            <a:chExt cx="8035290" cy="5670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9338B9-A215-36A1-D686-E10460ECEABE}"/>
                </a:ext>
              </a:extLst>
            </p:cNvPr>
            <p:cNvSpPr/>
            <p:nvPr/>
          </p:nvSpPr>
          <p:spPr>
            <a:xfrm>
              <a:off x="219457" y="1593500"/>
              <a:ext cx="8035290" cy="567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A0D8794-F509-2915-7ACE-4D1809826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57" y="1644300"/>
              <a:ext cx="8035290" cy="548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4A8970-0621-A1EA-7CBB-911BFE566BF0}"/>
              </a:ext>
            </a:extLst>
          </p:cNvPr>
          <p:cNvCxnSpPr>
            <a:cxnSpLocks/>
          </p:cNvCxnSpPr>
          <p:nvPr/>
        </p:nvCxnSpPr>
        <p:spPr>
          <a:xfrm>
            <a:off x="8394700" y="1225550"/>
            <a:ext cx="3581400" cy="844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55ED0B-53D5-C5B8-D267-D6AF8875149B}"/>
              </a:ext>
            </a:extLst>
          </p:cNvPr>
          <p:cNvCxnSpPr>
            <a:cxnSpLocks/>
          </p:cNvCxnSpPr>
          <p:nvPr/>
        </p:nvCxnSpPr>
        <p:spPr>
          <a:xfrm flipV="1">
            <a:off x="8394700" y="5452200"/>
            <a:ext cx="3581400" cy="68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723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D99885-C3BC-8FBE-B957-76E0C9DC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743944" cy="11412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Results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Uncertainty - Unseen Geometries</a:t>
            </a:r>
          </a:p>
        </p:txBody>
      </p:sp>
      <p:pic>
        <p:nvPicPr>
          <p:cNvPr id="5" name="absolute_retrained">
            <a:hlinkClick r:id="" action="ppaction://media"/>
            <a:extLst>
              <a:ext uri="{FF2B5EF4-FFF2-40B4-BE49-F238E27FC236}">
                <a16:creationId xmlns:a16="http://schemas.microsoft.com/office/drawing/2014/main" id="{7F05F899-2C92-4208-CC10-A38D4EAB77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6275" y="1530000"/>
            <a:ext cx="5150200" cy="51502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relative_retrained">
            <a:hlinkClick r:id="" action="ppaction://media"/>
            <a:extLst>
              <a:ext uri="{FF2B5EF4-FFF2-40B4-BE49-F238E27FC236}">
                <a16:creationId xmlns:a16="http://schemas.microsoft.com/office/drawing/2014/main" id="{A6AE347A-BC32-6526-C342-A94EE37930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1517300"/>
            <a:ext cx="5150200" cy="51502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045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Background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DF5E-60BC-75FD-CF48-07C32BA0D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Typically Finite Element (FE) models</a:t>
            </a:r>
          </a:p>
          <a:p>
            <a:r>
              <a:rPr lang="en-GB" dirty="0"/>
              <a:t>Ensures a structure will be safe</a:t>
            </a:r>
          </a:p>
          <a:p>
            <a:r>
              <a:rPr lang="en-GB" dirty="0"/>
              <a:t>Predicts the response to earthquakes, wind loading…</a:t>
            </a:r>
          </a:p>
          <a:p>
            <a:r>
              <a:rPr lang="en-GB" dirty="0"/>
              <a:t>Acts as a record of design</a:t>
            </a:r>
          </a:p>
          <a:p>
            <a:r>
              <a:rPr lang="en-GB" dirty="0"/>
              <a:t>E.g. Oasys GSA </a:t>
            </a:r>
          </a:p>
        </p:txBody>
      </p:sp>
      <p:pic>
        <p:nvPicPr>
          <p:cNvPr id="1026" name="Picture 2" descr="Introducing GSA 10.0 | Oasys">
            <a:extLst>
              <a:ext uri="{FF2B5EF4-FFF2-40B4-BE49-F238E27FC236}">
                <a16:creationId xmlns:a16="http://schemas.microsoft.com/office/drawing/2014/main" id="{CFAF6A1E-5518-CA20-8ACD-CDAC71D78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350" y="41480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3DB2D7-588E-25CC-538E-E0EB098B624F}"/>
              </a:ext>
            </a:extLst>
          </p:cNvPr>
          <p:cNvSpPr/>
          <p:nvPr/>
        </p:nvSpPr>
        <p:spPr>
          <a:xfrm>
            <a:off x="8919792" y="1078893"/>
            <a:ext cx="2834640" cy="2547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nice picture?</a:t>
            </a:r>
          </a:p>
        </p:txBody>
      </p:sp>
    </p:spTree>
    <p:extLst>
      <p:ext uri="{BB962C8B-B14F-4D97-AF65-F5344CB8AC3E}">
        <p14:creationId xmlns:p14="http://schemas.microsoft.com/office/powerpoint/2010/main" val="1034733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Methodology</a:t>
            </a:r>
            <a:br>
              <a:rPr lang="en-GB" dirty="0"/>
            </a:br>
            <a:r>
              <a:rPr lang="en-GB" b="1" dirty="0"/>
              <a:t>Applying UQ to NNs - MC Dropout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2A2CA0-B278-6457-6031-3919BA7E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-2525670"/>
            <a:ext cx="6413500" cy="25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669E5E4A-97A6-BDE0-C004-BB3EBBD1A907}"/>
              </a:ext>
            </a:extLst>
          </p:cNvPr>
          <p:cNvSpPr/>
          <p:nvPr/>
        </p:nvSpPr>
        <p:spPr>
          <a:xfrm>
            <a:off x="2590902" y="4131938"/>
            <a:ext cx="61330" cy="6133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78BB86F-5EC3-7682-B89D-6E440510C3CC}"/>
              </a:ext>
            </a:extLst>
          </p:cNvPr>
          <p:cNvSpPr/>
          <p:nvPr/>
        </p:nvSpPr>
        <p:spPr>
          <a:xfrm>
            <a:off x="2590902" y="4251582"/>
            <a:ext cx="61330" cy="6133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D5B9E1-1609-A1F3-61D8-D6879699E01E}"/>
              </a:ext>
            </a:extLst>
          </p:cNvPr>
          <p:cNvSpPr/>
          <p:nvPr/>
        </p:nvSpPr>
        <p:spPr>
          <a:xfrm>
            <a:off x="2590902" y="4371225"/>
            <a:ext cx="61330" cy="6133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0320DA-18FE-37D3-3DAF-8EA162BD421D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513559" y="2310355"/>
            <a:ext cx="899383" cy="88902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D292E1C-B3C4-338C-512F-D2FCDE5E52B8}"/>
              </a:ext>
            </a:extLst>
          </p:cNvPr>
          <p:cNvCxnSpPr>
            <a:cxnSpLocks/>
            <a:stCxn id="4" idx="6"/>
            <a:endCxn id="33" idx="2"/>
          </p:cNvCxnSpPr>
          <p:nvPr/>
        </p:nvCxnSpPr>
        <p:spPr>
          <a:xfrm>
            <a:off x="1513559" y="2310355"/>
            <a:ext cx="899383" cy="24833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9C5D793-FA4A-FF1F-C3E4-F57035AC89F3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>
            <a:off x="1513559" y="2872501"/>
            <a:ext cx="899383" cy="32687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91C210-C60C-B71C-BB25-4F5D33120C21}"/>
              </a:ext>
            </a:extLst>
          </p:cNvPr>
          <p:cNvCxnSpPr>
            <a:cxnSpLocks/>
            <a:stCxn id="8" idx="6"/>
            <a:endCxn id="33" idx="2"/>
          </p:cNvCxnSpPr>
          <p:nvPr/>
        </p:nvCxnSpPr>
        <p:spPr>
          <a:xfrm>
            <a:off x="1513559" y="2872501"/>
            <a:ext cx="899383" cy="192123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C1A7C0FB-70E4-5560-132B-3A53B96E8A8B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 flipV="1">
            <a:off x="1513559" y="3199380"/>
            <a:ext cx="899383" cy="23526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D5E2E506-EBB6-5F0A-DAB2-751A58BF72E3}"/>
              </a:ext>
            </a:extLst>
          </p:cNvPr>
          <p:cNvCxnSpPr>
            <a:cxnSpLocks/>
            <a:stCxn id="10" idx="6"/>
            <a:endCxn id="33" idx="2"/>
          </p:cNvCxnSpPr>
          <p:nvPr/>
        </p:nvCxnSpPr>
        <p:spPr>
          <a:xfrm>
            <a:off x="1513559" y="3434647"/>
            <a:ext cx="899383" cy="135909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A80E9B07-96B5-FBA5-DDFB-B3763A866B0F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 flipV="1">
            <a:off x="1513559" y="3199380"/>
            <a:ext cx="899383" cy="79741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96AB3D52-E5C9-AF2D-ABC2-52969753E611}"/>
              </a:ext>
            </a:extLst>
          </p:cNvPr>
          <p:cNvCxnSpPr>
            <a:cxnSpLocks/>
            <a:stCxn id="12" idx="6"/>
            <a:endCxn id="33" idx="2"/>
          </p:cNvCxnSpPr>
          <p:nvPr/>
        </p:nvCxnSpPr>
        <p:spPr>
          <a:xfrm>
            <a:off x="1513559" y="3996793"/>
            <a:ext cx="899383" cy="79694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51FBE4D6-9BE9-15AB-3FDB-1CB828C949EA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513559" y="3199380"/>
            <a:ext cx="899383" cy="135955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AE2F30EC-023A-B45C-95EC-42174765B34E}"/>
              </a:ext>
            </a:extLst>
          </p:cNvPr>
          <p:cNvCxnSpPr>
            <a:cxnSpLocks/>
            <a:stCxn id="14" idx="6"/>
            <a:endCxn id="33" idx="2"/>
          </p:cNvCxnSpPr>
          <p:nvPr/>
        </p:nvCxnSpPr>
        <p:spPr>
          <a:xfrm>
            <a:off x="1513559" y="4558939"/>
            <a:ext cx="899383" cy="23479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32C0D25-EC87-5243-00CE-78A0D91083DE}"/>
              </a:ext>
            </a:extLst>
          </p:cNvPr>
          <p:cNvCxnSpPr>
            <a:cxnSpLocks/>
            <a:stCxn id="16" idx="6"/>
            <a:endCxn id="33" idx="2"/>
          </p:cNvCxnSpPr>
          <p:nvPr/>
        </p:nvCxnSpPr>
        <p:spPr>
          <a:xfrm flipV="1">
            <a:off x="1513559" y="4793737"/>
            <a:ext cx="899383" cy="32735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53C4A333-3F04-54AD-3183-FE01148B663B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513559" y="3199380"/>
            <a:ext cx="899383" cy="19217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BD57839-F84D-C40F-AFBE-C840AE563F4F}"/>
              </a:ext>
            </a:extLst>
          </p:cNvPr>
          <p:cNvSpPr/>
          <p:nvPr/>
        </p:nvSpPr>
        <p:spPr>
          <a:xfrm>
            <a:off x="1096309" y="2101730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7E50B-6555-F116-221A-AC197694B393}"/>
              </a:ext>
            </a:extLst>
          </p:cNvPr>
          <p:cNvSpPr txBox="1"/>
          <p:nvPr/>
        </p:nvSpPr>
        <p:spPr>
          <a:xfrm>
            <a:off x="115234" y="2101730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alpha val="55000"/>
                  </a:schemeClr>
                </a:solidFill>
              </a:rPr>
              <a:t>num_x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BC0BCF-85B6-118C-AAAC-BF4DE45CDFC1}"/>
              </a:ext>
            </a:extLst>
          </p:cNvPr>
          <p:cNvGrpSpPr/>
          <p:nvPr/>
        </p:nvGrpSpPr>
        <p:grpSpPr>
          <a:xfrm>
            <a:off x="115234" y="2663876"/>
            <a:ext cx="1398325" cy="417250"/>
            <a:chOff x="115234" y="2673460"/>
            <a:chExt cx="1398325" cy="41725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F891DF-BFF5-468E-3F61-905E36394AAF}"/>
                </a:ext>
              </a:extLst>
            </p:cNvPr>
            <p:cNvSpPr/>
            <p:nvPr/>
          </p:nvSpPr>
          <p:spPr>
            <a:xfrm>
              <a:off x="1096309" y="2673460"/>
              <a:ext cx="417250" cy="417250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C32D2A-DE6E-5BE5-3553-11921022470D}"/>
                </a:ext>
              </a:extLst>
            </p:cNvPr>
            <p:cNvSpPr txBox="1"/>
            <p:nvPr/>
          </p:nvSpPr>
          <p:spPr>
            <a:xfrm>
              <a:off x="115234" y="2673460"/>
              <a:ext cx="981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2">
                      <a:alpha val="55000"/>
                    </a:schemeClr>
                  </a:solidFill>
                </a:rPr>
                <a:t>num_y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3A492D-71FB-0F62-72D0-ED99A5708480}"/>
              </a:ext>
            </a:extLst>
          </p:cNvPr>
          <p:cNvGrpSpPr/>
          <p:nvPr/>
        </p:nvGrpSpPr>
        <p:grpSpPr>
          <a:xfrm>
            <a:off x="115234" y="3226022"/>
            <a:ext cx="1398325" cy="417250"/>
            <a:chOff x="115234" y="3245190"/>
            <a:chExt cx="1398325" cy="4172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3215E-B55F-3AD9-72BA-235D50D90B45}"/>
                </a:ext>
              </a:extLst>
            </p:cNvPr>
            <p:cNvSpPr/>
            <p:nvPr/>
          </p:nvSpPr>
          <p:spPr>
            <a:xfrm>
              <a:off x="1096309" y="3245190"/>
              <a:ext cx="417250" cy="417250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F62068-D377-97DC-DA4A-665CAA5AED6D}"/>
                </a:ext>
              </a:extLst>
            </p:cNvPr>
            <p:cNvSpPr txBox="1"/>
            <p:nvPr/>
          </p:nvSpPr>
          <p:spPr>
            <a:xfrm>
              <a:off x="115234" y="3245190"/>
              <a:ext cx="981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2">
                      <a:alpha val="55000"/>
                    </a:schemeClr>
                  </a:solidFill>
                </a:rPr>
                <a:t>num_z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2C71A3-C5FE-84F9-9DBD-59449AAD5FEE}"/>
              </a:ext>
            </a:extLst>
          </p:cNvPr>
          <p:cNvGrpSpPr/>
          <p:nvPr/>
        </p:nvGrpSpPr>
        <p:grpSpPr>
          <a:xfrm>
            <a:off x="115234" y="3788168"/>
            <a:ext cx="1398325" cy="417250"/>
            <a:chOff x="115234" y="3816920"/>
            <a:chExt cx="1398325" cy="4172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2B9014-E2AE-0F53-EA27-75EFA43D2A77}"/>
                </a:ext>
              </a:extLst>
            </p:cNvPr>
            <p:cNvSpPr/>
            <p:nvPr/>
          </p:nvSpPr>
          <p:spPr>
            <a:xfrm>
              <a:off x="1096309" y="3816920"/>
              <a:ext cx="417250" cy="417250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539334-FBCE-6FD6-BA8F-52290641DA39}"/>
                </a:ext>
              </a:extLst>
            </p:cNvPr>
            <p:cNvSpPr txBox="1"/>
            <p:nvPr/>
          </p:nvSpPr>
          <p:spPr>
            <a:xfrm>
              <a:off x="115234" y="3816920"/>
              <a:ext cx="981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2">
                      <a:alpha val="55000"/>
                    </a:schemeClr>
                  </a:solidFill>
                </a:rPr>
                <a:t>dim_x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CF7EEE-D394-226F-1FC2-98DAFB419888}"/>
              </a:ext>
            </a:extLst>
          </p:cNvPr>
          <p:cNvGrpSpPr/>
          <p:nvPr/>
        </p:nvGrpSpPr>
        <p:grpSpPr>
          <a:xfrm>
            <a:off x="115234" y="4350314"/>
            <a:ext cx="1398325" cy="417250"/>
            <a:chOff x="115234" y="4340732"/>
            <a:chExt cx="1398325" cy="4172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3E1E822-B211-BAC0-188D-E6C20A79F830}"/>
                </a:ext>
              </a:extLst>
            </p:cNvPr>
            <p:cNvSpPr/>
            <p:nvPr/>
          </p:nvSpPr>
          <p:spPr>
            <a:xfrm>
              <a:off x="1096309" y="4340732"/>
              <a:ext cx="417250" cy="417250"/>
            </a:xfrm>
            <a:prstGeom prst="ellips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DC57D3-4B57-325D-F77E-2D3384261B51}"/>
                </a:ext>
              </a:extLst>
            </p:cNvPr>
            <p:cNvSpPr txBox="1"/>
            <p:nvPr/>
          </p:nvSpPr>
          <p:spPr>
            <a:xfrm>
              <a:off x="115234" y="4340732"/>
              <a:ext cx="981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2">
                      <a:alpha val="55000"/>
                    </a:schemeClr>
                  </a:solidFill>
                </a:rPr>
                <a:t>dim_y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93E6E88A-BACC-13E4-7667-E9DADC9090A0}"/>
              </a:ext>
            </a:extLst>
          </p:cNvPr>
          <p:cNvSpPr/>
          <p:nvPr/>
        </p:nvSpPr>
        <p:spPr>
          <a:xfrm>
            <a:off x="1096309" y="4912462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EB5D52-C97B-646E-CFEF-4479E7C58C0D}"/>
              </a:ext>
            </a:extLst>
          </p:cNvPr>
          <p:cNvSpPr txBox="1"/>
          <p:nvPr/>
        </p:nvSpPr>
        <p:spPr>
          <a:xfrm>
            <a:off x="115234" y="4912462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alpha val="55000"/>
                  </a:schemeClr>
                </a:solidFill>
              </a:rPr>
              <a:t>dim_z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90D07C-544A-1840-C204-5F469DB0A647}"/>
              </a:ext>
            </a:extLst>
          </p:cNvPr>
          <p:cNvSpPr/>
          <p:nvPr/>
        </p:nvSpPr>
        <p:spPr>
          <a:xfrm>
            <a:off x="2412942" y="2417531"/>
            <a:ext cx="417250" cy="417250"/>
          </a:xfrm>
          <a:prstGeom prst="ellipse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2B53E2-20FB-D014-AC51-4443F25BBBC7}"/>
              </a:ext>
            </a:extLst>
          </p:cNvPr>
          <p:cNvSpPr/>
          <p:nvPr/>
        </p:nvSpPr>
        <p:spPr>
          <a:xfrm>
            <a:off x="2412942" y="2990755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9C4B0C-F1E3-BB13-F277-19C0A00290CF}"/>
              </a:ext>
            </a:extLst>
          </p:cNvPr>
          <p:cNvSpPr/>
          <p:nvPr/>
        </p:nvSpPr>
        <p:spPr>
          <a:xfrm>
            <a:off x="2412942" y="3563979"/>
            <a:ext cx="417250" cy="417250"/>
          </a:xfrm>
          <a:prstGeom prst="ellipse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3B7CED-545E-E9EF-6008-089EDD17A332}"/>
              </a:ext>
            </a:extLst>
          </p:cNvPr>
          <p:cNvSpPr/>
          <p:nvPr/>
        </p:nvSpPr>
        <p:spPr>
          <a:xfrm>
            <a:off x="2412942" y="4585112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00" name="Straight Arrow Connector 2199">
            <a:extLst>
              <a:ext uri="{FF2B5EF4-FFF2-40B4-BE49-F238E27FC236}">
                <a16:creationId xmlns:a16="http://schemas.microsoft.com/office/drawing/2014/main" id="{1A623697-112F-83EF-2757-24B09A71EE7E}"/>
              </a:ext>
            </a:extLst>
          </p:cNvPr>
          <p:cNvCxnSpPr>
            <a:cxnSpLocks/>
            <a:stCxn id="2196" idx="6"/>
            <a:endCxn id="2201" idx="2"/>
          </p:cNvCxnSpPr>
          <p:nvPr/>
        </p:nvCxnSpPr>
        <p:spPr>
          <a:xfrm>
            <a:off x="4141626" y="2626156"/>
            <a:ext cx="869518" cy="70348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4" name="Straight Arrow Connector 2203">
            <a:extLst>
              <a:ext uri="{FF2B5EF4-FFF2-40B4-BE49-F238E27FC236}">
                <a16:creationId xmlns:a16="http://schemas.microsoft.com/office/drawing/2014/main" id="{5E59EB5D-068D-A459-1835-254EA8FAE235}"/>
              </a:ext>
            </a:extLst>
          </p:cNvPr>
          <p:cNvCxnSpPr>
            <a:cxnSpLocks/>
            <a:stCxn id="2197" idx="6"/>
            <a:endCxn id="2201" idx="2"/>
          </p:cNvCxnSpPr>
          <p:nvPr/>
        </p:nvCxnSpPr>
        <p:spPr>
          <a:xfrm>
            <a:off x="4141626" y="3199380"/>
            <a:ext cx="869518" cy="1302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8" name="Straight Arrow Connector 2207">
            <a:extLst>
              <a:ext uri="{FF2B5EF4-FFF2-40B4-BE49-F238E27FC236}">
                <a16:creationId xmlns:a16="http://schemas.microsoft.com/office/drawing/2014/main" id="{AA5A7D51-289A-D312-D992-874E3571DAE3}"/>
              </a:ext>
            </a:extLst>
          </p:cNvPr>
          <p:cNvCxnSpPr>
            <a:cxnSpLocks/>
            <a:stCxn id="2198" idx="6"/>
            <a:endCxn id="2201" idx="2"/>
          </p:cNvCxnSpPr>
          <p:nvPr/>
        </p:nvCxnSpPr>
        <p:spPr>
          <a:xfrm flipV="1">
            <a:off x="4141626" y="3329636"/>
            <a:ext cx="869518" cy="44296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2" name="Straight Arrow Connector 2211">
            <a:extLst>
              <a:ext uri="{FF2B5EF4-FFF2-40B4-BE49-F238E27FC236}">
                <a16:creationId xmlns:a16="http://schemas.microsoft.com/office/drawing/2014/main" id="{CFA1AE7D-57CB-9625-C833-8F542CA4317C}"/>
              </a:ext>
            </a:extLst>
          </p:cNvPr>
          <p:cNvCxnSpPr>
            <a:cxnSpLocks/>
            <a:stCxn id="2199" idx="6"/>
            <a:endCxn id="2201" idx="2"/>
          </p:cNvCxnSpPr>
          <p:nvPr/>
        </p:nvCxnSpPr>
        <p:spPr>
          <a:xfrm flipV="1">
            <a:off x="4141626" y="3329636"/>
            <a:ext cx="869518" cy="146410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1" name="Oval 2200">
            <a:extLst>
              <a:ext uri="{FF2B5EF4-FFF2-40B4-BE49-F238E27FC236}">
                <a16:creationId xmlns:a16="http://schemas.microsoft.com/office/drawing/2014/main" id="{3D6BCDCD-42EB-E892-5ECD-6A411B04B806}"/>
              </a:ext>
            </a:extLst>
          </p:cNvPr>
          <p:cNvSpPr/>
          <p:nvPr/>
        </p:nvSpPr>
        <p:spPr>
          <a:xfrm>
            <a:off x="5011144" y="3121011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280" name="Group 2279">
            <a:extLst>
              <a:ext uri="{FF2B5EF4-FFF2-40B4-BE49-F238E27FC236}">
                <a16:creationId xmlns:a16="http://schemas.microsoft.com/office/drawing/2014/main" id="{D663B478-CC18-8932-C0E5-9B040D87EDAA}"/>
              </a:ext>
            </a:extLst>
          </p:cNvPr>
          <p:cNvGrpSpPr/>
          <p:nvPr/>
        </p:nvGrpSpPr>
        <p:grpSpPr>
          <a:xfrm>
            <a:off x="3902336" y="4131938"/>
            <a:ext cx="61330" cy="300617"/>
            <a:chOff x="3902336" y="4131938"/>
            <a:chExt cx="61330" cy="300617"/>
          </a:xfrm>
        </p:grpSpPr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F74D718A-CC4F-E3BD-1274-789467910E47}"/>
                </a:ext>
              </a:extLst>
            </p:cNvPr>
            <p:cNvSpPr/>
            <p:nvPr/>
          </p:nvSpPr>
          <p:spPr>
            <a:xfrm>
              <a:off x="390233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19A7A913-23F6-0F2E-7165-2A22456A6234}"/>
                </a:ext>
              </a:extLst>
            </p:cNvPr>
            <p:cNvSpPr/>
            <p:nvPr/>
          </p:nvSpPr>
          <p:spPr>
            <a:xfrm>
              <a:off x="390233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EBDBBBC8-07E4-3312-81C0-87CE4D3AADD2}"/>
                </a:ext>
              </a:extLst>
            </p:cNvPr>
            <p:cNvSpPr/>
            <p:nvPr/>
          </p:nvSpPr>
          <p:spPr>
            <a:xfrm>
              <a:off x="390233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96" name="Oval 2195">
            <a:extLst>
              <a:ext uri="{FF2B5EF4-FFF2-40B4-BE49-F238E27FC236}">
                <a16:creationId xmlns:a16="http://schemas.microsoft.com/office/drawing/2014/main" id="{470D7132-87F0-05E4-9C44-8EFE8682DD80}"/>
              </a:ext>
            </a:extLst>
          </p:cNvPr>
          <p:cNvSpPr/>
          <p:nvPr/>
        </p:nvSpPr>
        <p:spPr>
          <a:xfrm>
            <a:off x="3724376" y="2417531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97" name="Oval 2196">
            <a:extLst>
              <a:ext uri="{FF2B5EF4-FFF2-40B4-BE49-F238E27FC236}">
                <a16:creationId xmlns:a16="http://schemas.microsoft.com/office/drawing/2014/main" id="{D3271A8E-F1EB-111B-EB14-4472023E6D05}"/>
              </a:ext>
            </a:extLst>
          </p:cNvPr>
          <p:cNvSpPr/>
          <p:nvPr/>
        </p:nvSpPr>
        <p:spPr>
          <a:xfrm>
            <a:off x="3724376" y="2990755"/>
            <a:ext cx="417250" cy="417250"/>
          </a:xfrm>
          <a:prstGeom prst="ellipse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98" name="Oval 2197">
            <a:extLst>
              <a:ext uri="{FF2B5EF4-FFF2-40B4-BE49-F238E27FC236}">
                <a16:creationId xmlns:a16="http://schemas.microsoft.com/office/drawing/2014/main" id="{D1411C43-6404-D21B-7938-252C3B2E2872}"/>
              </a:ext>
            </a:extLst>
          </p:cNvPr>
          <p:cNvSpPr/>
          <p:nvPr/>
        </p:nvSpPr>
        <p:spPr>
          <a:xfrm>
            <a:off x="3724376" y="3563979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99" name="Oval 2198">
            <a:extLst>
              <a:ext uri="{FF2B5EF4-FFF2-40B4-BE49-F238E27FC236}">
                <a16:creationId xmlns:a16="http://schemas.microsoft.com/office/drawing/2014/main" id="{5F504788-C81E-8BCA-CC21-3A5AFE5CA547}"/>
              </a:ext>
            </a:extLst>
          </p:cNvPr>
          <p:cNvSpPr/>
          <p:nvPr/>
        </p:nvSpPr>
        <p:spPr>
          <a:xfrm>
            <a:off x="3724376" y="4585112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36" name="Straight Arrow Connector 2235">
            <a:extLst>
              <a:ext uri="{FF2B5EF4-FFF2-40B4-BE49-F238E27FC236}">
                <a16:creationId xmlns:a16="http://schemas.microsoft.com/office/drawing/2014/main" id="{74833DFC-73BF-839A-BAD9-E764E40D88D0}"/>
              </a:ext>
            </a:extLst>
          </p:cNvPr>
          <p:cNvCxnSpPr>
            <a:cxnSpLocks/>
            <a:stCxn id="26" idx="6"/>
            <a:endCxn id="2196" idx="2"/>
          </p:cNvCxnSpPr>
          <p:nvPr/>
        </p:nvCxnSpPr>
        <p:spPr>
          <a:xfrm flipV="1">
            <a:off x="2830192" y="2626156"/>
            <a:ext cx="894184" cy="5732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2" name="Straight Arrow Connector 2241">
            <a:extLst>
              <a:ext uri="{FF2B5EF4-FFF2-40B4-BE49-F238E27FC236}">
                <a16:creationId xmlns:a16="http://schemas.microsoft.com/office/drawing/2014/main" id="{9FF0DBEE-7860-D0CA-E2F1-BE4B78C4500C}"/>
              </a:ext>
            </a:extLst>
          </p:cNvPr>
          <p:cNvCxnSpPr>
            <a:cxnSpLocks/>
            <a:stCxn id="26" idx="6"/>
            <a:endCxn id="2198" idx="2"/>
          </p:cNvCxnSpPr>
          <p:nvPr/>
        </p:nvCxnSpPr>
        <p:spPr>
          <a:xfrm>
            <a:off x="2830192" y="3199380"/>
            <a:ext cx="894184" cy="5732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5" name="Straight Arrow Connector 2244">
            <a:extLst>
              <a:ext uri="{FF2B5EF4-FFF2-40B4-BE49-F238E27FC236}">
                <a16:creationId xmlns:a16="http://schemas.microsoft.com/office/drawing/2014/main" id="{521843B1-1999-8D51-CC0D-5EC8BA670633}"/>
              </a:ext>
            </a:extLst>
          </p:cNvPr>
          <p:cNvCxnSpPr>
            <a:cxnSpLocks/>
            <a:stCxn id="26" idx="6"/>
            <a:endCxn id="2199" idx="2"/>
          </p:cNvCxnSpPr>
          <p:nvPr/>
        </p:nvCxnSpPr>
        <p:spPr>
          <a:xfrm>
            <a:off x="2830192" y="3199380"/>
            <a:ext cx="894184" cy="159435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2" name="Straight Arrow Connector 2261">
            <a:extLst>
              <a:ext uri="{FF2B5EF4-FFF2-40B4-BE49-F238E27FC236}">
                <a16:creationId xmlns:a16="http://schemas.microsoft.com/office/drawing/2014/main" id="{4D35DABA-4908-229D-1CF7-6681CF12E5B3}"/>
              </a:ext>
            </a:extLst>
          </p:cNvPr>
          <p:cNvCxnSpPr>
            <a:cxnSpLocks/>
            <a:stCxn id="33" idx="6"/>
            <a:endCxn id="2196" idx="2"/>
          </p:cNvCxnSpPr>
          <p:nvPr/>
        </p:nvCxnSpPr>
        <p:spPr>
          <a:xfrm flipV="1">
            <a:off x="2830192" y="2626156"/>
            <a:ext cx="894184" cy="21675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8" name="Straight Arrow Connector 2267">
            <a:extLst>
              <a:ext uri="{FF2B5EF4-FFF2-40B4-BE49-F238E27FC236}">
                <a16:creationId xmlns:a16="http://schemas.microsoft.com/office/drawing/2014/main" id="{122DFE7A-0995-34BE-C1DB-DBD706D7602C}"/>
              </a:ext>
            </a:extLst>
          </p:cNvPr>
          <p:cNvCxnSpPr>
            <a:cxnSpLocks/>
            <a:stCxn id="33" idx="6"/>
            <a:endCxn id="2198" idx="2"/>
          </p:cNvCxnSpPr>
          <p:nvPr/>
        </p:nvCxnSpPr>
        <p:spPr>
          <a:xfrm flipV="1">
            <a:off x="2830192" y="3772604"/>
            <a:ext cx="894184" cy="102113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1" name="Straight Arrow Connector 2270">
            <a:extLst>
              <a:ext uri="{FF2B5EF4-FFF2-40B4-BE49-F238E27FC236}">
                <a16:creationId xmlns:a16="http://schemas.microsoft.com/office/drawing/2014/main" id="{C492D35A-8D6A-5A7F-524C-DBC15A7248B2}"/>
              </a:ext>
            </a:extLst>
          </p:cNvPr>
          <p:cNvCxnSpPr>
            <a:cxnSpLocks/>
            <a:stCxn id="33" idx="6"/>
            <a:endCxn id="2199" idx="2"/>
          </p:cNvCxnSpPr>
          <p:nvPr/>
        </p:nvCxnSpPr>
        <p:spPr>
          <a:xfrm>
            <a:off x="2830192" y="4793737"/>
            <a:ext cx="89418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4" name="Rectangle 2273">
            <a:extLst>
              <a:ext uri="{FF2B5EF4-FFF2-40B4-BE49-F238E27FC236}">
                <a16:creationId xmlns:a16="http://schemas.microsoft.com/office/drawing/2014/main" id="{B1E0F2B2-2E38-3E3E-73C2-DAB6E5DFCF17}"/>
              </a:ext>
            </a:extLst>
          </p:cNvPr>
          <p:cNvSpPr/>
          <p:nvPr/>
        </p:nvSpPr>
        <p:spPr>
          <a:xfrm>
            <a:off x="2854858" y="2417531"/>
            <a:ext cx="844851" cy="2642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27" name="Group 2126">
            <a:extLst>
              <a:ext uri="{FF2B5EF4-FFF2-40B4-BE49-F238E27FC236}">
                <a16:creationId xmlns:a16="http://schemas.microsoft.com/office/drawing/2014/main" id="{82560453-C25D-C44F-5F27-907D1B952481}"/>
              </a:ext>
            </a:extLst>
          </p:cNvPr>
          <p:cNvGrpSpPr/>
          <p:nvPr/>
        </p:nvGrpSpPr>
        <p:grpSpPr>
          <a:xfrm rot="16200000">
            <a:off x="3257336" y="2475847"/>
            <a:ext cx="61330" cy="300617"/>
            <a:chOff x="3470086" y="4131938"/>
            <a:chExt cx="61330" cy="300617"/>
          </a:xfrm>
        </p:grpSpPr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DF868BF1-71F8-3297-5B06-82F1D63B30F7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BA09845C-EDEE-6539-4FF8-2D132511431A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F14B2F1C-CA17-2BD5-AC42-CF9111511A78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131" name="Group 2130">
            <a:extLst>
              <a:ext uri="{FF2B5EF4-FFF2-40B4-BE49-F238E27FC236}">
                <a16:creationId xmlns:a16="http://schemas.microsoft.com/office/drawing/2014/main" id="{005B2162-8D8D-C838-CD4D-3BEE32768EA8}"/>
              </a:ext>
            </a:extLst>
          </p:cNvPr>
          <p:cNvGrpSpPr/>
          <p:nvPr/>
        </p:nvGrpSpPr>
        <p:grpSpPr>
          <a:xfrm rot="16200000">
            <a:off x="3257337" y="3045048"/>
            <a:ext cx="61330" cy="300617"/>
            <a:chOff x="3470086" y="4131938"/>
            <a:chExt cx="61330" cy="300617"/>
          </a:xfrm>
        </p:grpSpPr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ADEBA267-AEB0-F19B-FDB5-4CC4F19EDA14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AAE22E14-02D4-B2F4-B827-5961BB554929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B0CF05-B2FF-BB68-3DA3-B1D1FA0B2880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135" name="Group 2134">
            <a:extLst>
              <a:ext uri="{FF2B5EF4-FFF2-40B4-BE49-F238E27FC236}">
                <a16:creationId xmlns:a16="http://schemas.microsoft.com/office/drawing/2014/main" id="{2A28EDEC-A5BD-B20E-F4F0-73187B1013CC}"/>
              </a:ext>
            </a:extLst>
          </p:cNvPr>
          <p:cNvGrpSpPr/>
          <p:nvPr/>
        </p:nvGrpSpPr>
        <p:grpSpPr>
          <a:xfrm rot="16200000">
            <a:off x="3257337" y="3622295"/>
            <a:ext cx="61330" cy="300617"/>
            <a:chOff x="3470086" y="4131938"/>
            <a:chExt cx="61330" cy="300617"/>
          </a:xfrm>
        </p:grpSpPr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4286C884-8388-E041-2ACA-BC46C3ED7C1A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FF3932F9-A9B5-281E-4DCA-3465E26BADA8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3B76F597-BE9F-BF06-0599-387605844463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13294069-5E84-FB4E-71D3-4BC09040E2F0}"/>
              </a:ext>
            </a:extLst>
          </p:cNvPr>
          <p:cNvGrpSpPr/>
          <p:nvPr/>
        </p:nvGrpSpPr>
        <p:grpSpPr>
          <a:xfrm rot="16200000">
            <a:off x="3257338" y="4667177"/>
            <a:ext cx="61330" cy="300617"/>
            <a:chOff x="3470086" y="4131938"/>
            <a:chExt cx="61330" cy="300617"/>
          </a:xfrm>
        </p:grpSpPr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6D7FA10A-B446-CD0E-0FA6-FAC3862F4B2B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FBE701D0-A1A8-5E32-53A5-DFC8216D7B29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ED975AFC-38C8-65C1-F172-657F3DC9A80F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281" name="Group 2280">
            <a:extLst>
              <a:ext uri="{FF2B5EF4-FFF2-40B4-BE49-F238E27FC236}">
                <a16:creationId xmlns:a16="http://schemas.microsoft.com/office/drawing/2014/main" id="{1B8CD597-40AB-53BD-643D-7938DC533BF3}"/>
              </a:ext>
            </a:extLst>
          </p:cNvPr>
          <p:cNvGrpSpPr/>
          <p:nvPr/>
        </p:nvGrpSpPr>
        <p:grpSpPr>
          <a:xfrm>
            <a:off x="5189103" y="3666243"/>
            <a:ext cx="61330" cy="300617"/>
            <a:chOff x="3902336" y="4131938"/>
            <a:chExt cx="61330" cy="300617"/>
          </a:xfrm>
        </p:grpSpPr>
        <p:sp>
          <p:nvSpPr>
            <p:cNvPr id="2282" name="Oval 2281">
              <a:extLst>
                <a:ext uri="{FF2B5EF4-FFF2-40B4-BE49-F238E27FC236}">
                  <a16:creationId xmlns:a16="http://schemas.microsoft.com/office/drawing/2014/main" id="{18F25466-4836-A6DC-ADE2-B79E361D663F}"/>
                </a:ext>
              </a:extLst>
            </p:cNvPr>
            <p:cNvSpPr/>
            <p:nvPr/>
          </p:nvSpPr>
          <p:spPr>
            <a:xfrm>
              <a:off x="390233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83" name="Oval 2282">
              <a:extLst>
                <a:ext uri="{FF2B5EF4-FFF2-40B4-BE49-F238E27FC236}">
                  <a16:creationId xmlns:a16="http://schemas.microsoft.com/office/drawing/2014/main" id="{27713946-85E3-0243-FF86-A5CF24B85F2C}"/>
                </a:ext>
              </a:extLst>
            </p:cNvPr>
            <p:cNvSpPr/>
            <p:nvPr/>
          </p:nvSpPr>
          <p:spPr>
            <a:xfrm>
              <a:off x="390233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84" name="Oval 2283">
              <a:extLst>
                <a:ext uri="{FF2B5EF4-FFF2-40B4-BE49-F238E27FC236}">
                  <a16:creationId xmlns:a16="http://schemas.microsoft.com/office/drawing/2014/main" id="{50CF0AF8-7BDB-98AB-BE4F-518B7FF59699}"/>
                </a:ext>
              </a:extLst>
            </p:cNvPr>
            <p:cNvSpPr/>
            <p:nvPr/>
          </p:nvSpPr>
          <p:spPr>
            <a:xfrm>
              <a:off x="390233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288" name="Oval 2287">
            <a:extLst>
              <a:ext uri="{FF2B5EF4-FFF2-40B4-BE49-F238E27FC236}">
                <a16:creationId xmlns:a16="http://schemas.microsoft.com/office/drawing/2014/main" id="{C0915386-D49A-D46A-4168-B95830A1D377}"/>
              </a:ext>
            </a:extLst>
          </p:cNvPr>
          <p:cNvSpPr/>
          <p:nvPr/>
        </p:nvSpPr>
        <p:spPr>
          <a:xfrm>
            <a:off x="8773580" y="4131938"/>
            <a:ext cx="61330" cy="6133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89" name="Oval 2288">
            <a:extLst>
              <a:ext uri="{FF2B5EF4-FFF2-40B4-BE49-F238E27FC236}">
                <a16:creationId xmlns:a16="http://schemas.microsoft.com/office/drawing/2014/main" id="{C3443670-2826-69F8-4550-064B652F7C6D}"/>
              </a:ext>
            </a:extLst>
          </p:cNvPr>
          <p:cNvSpPr/>
          <p:nvPr/>
        </p:nvSpPr>
        <p:spPr>
          <a:xfrm>
            <a:off x="8773580" y="4251582"/>
            <a:ext cx="61330" cy="6133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90" name="Oval 2289">
            <a:extLst>
              <a:ext uri="{FF2B5EF4-FFF2-40B4-BE49-F238E27FC236}">
                <a16:creationId xmlns:a16="http://schemas.microsoft.com/office/drawing/2014/main" id="{D268DE01-6E85-CD85-632F-C4B3FF2E6B6F}"/>
              </a:ext>
            </a:extLst>
          </p:cNvPr>
          <p:cNvSpPr/>
          <p:nvPr/>
        </p:nvSpPr>
        <p:spPr>
          <a:xfrm>
            <a:off x="8773580" y="4371225"/>
            <a:ext cx="61330" cy="6133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91" name="Straight Arrow Connector 2290">
            <a:extLst>
              <a:ext uri="{FF2B5EF4-FFF2-40B4-BE49-F238E27FC236}">
                <a16:creationId xmlns:a16="http://schemas.microsoft.com/office/drawing/2014/main" id="{855CF0F0-2310-7B8A-5D04-4CD35886CF49}"/>
              </a:ext>
            </a:extLst>
          </p:cNvPr>
          <p:cNvCxnSpPr>
            <a:stCxn id="2317" idx="6"/>
            <a:endCxn id="2334" idx="2"/>
          </p:cNvCxnSpPr>
          <p:nvPr/>
        </p:nvCxnSpPr>
        <p:spPr>
          <a:xfrm>
            <a:off x="7696237" y="2310355"/>
            <a:ext cx="899383" cy="31580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2" name="Straight Arrow Connector 2291">
            <a:extLst>
              <a:ext uri="{FF2B5EF4-FFF2-40B4-BE49-F238E27FC236}">
                <a16:creationId xmlns:a16="http://schemas.microsoft.com/office/drawing/2014/main" id="{BC1164F8-BFEA-450F-7990-8CFE9464EDD9}"/>
              </a:ext>
            </a:extLst>
          </p:cNvPr>
          <p:cNvCxnSpPr>
            <a:cxnSpLocks/>
            <a:stCxn id="2317" idx="6"/>
            <a:endCxn id="2335" idx="2"/>
          </p:cNvCxnSpPr>
          <p:nvPr/>
        </p:nvCxnSpPr>
        <p:spPr>
          <a:xfrm>
            <a:off x="7696237" y="2310355"/>
            <a:ext cx="899383" cy="88902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3" name="Straight Arrow Connector 2292">
            <a:extLst>
              <a:ext uri="{FF2B5EF4-FFF2-40B4-BE49-F238E27FC236}">
                <a16:creationId xmlns:a16="http://schemas.microsoft.com/office/drawing/2014/main" id="{407C8463-A8AE-4411-5BC3-E1C872C98656}"/>
              </a:ext>
            </a:extLst>
          </p:cNvPr>
          <p:cNvCxnSpPr>
            <a:cxnSpLocks/>
            <a:stCxn id="2317" idx="6"/>
            <a:endCxn id="2337" idx="2"/>
          </p:cNvCxnSpPr>
          <p:nvPr/>
        </p:nvCxnSpPr>
        <p:spPr>
          <a:xfrm>
            <a:off x="7696237" y="2310355"/>
            <a:ext cx="899383" cy="24833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4" name="Straight Arrow Connector 2293">
            <a:extLst>
              <a:ext uri="{FF2B5EF4-FFF2-40B4-BE49-F238E27FC236}">
                <a16:creationId xmlns:a16="http://schemas.microsoft.com/office/drawing/2014/main" id="{C6BB5522-A37A-7C20-A627-E5FBC6518E98}"/>
              </a:ext>
            </a:extLst>
          </p:cNvPr>
          <p:cNvCxnSpPr>
            <a:cxnSpLocks/>
            <a:stCxn id="2317" idx="6"/>
            <a:endCxn id="2336" idx="2"/>
          </p:cNvCxnSpPr>
          <p:nvPr/>
        </p:nvCxnSpPr>
        <p:spPr>
          <a:xfrm>
            <a:off x="7696237" y="2310355"/>
            <a:ext cx="899383" cy="146224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5" name="Straight Arrow Connector 2294">
            <a:extLst>
              <a:ext uri="{FF2B5EF4-FFF2-40B4-BE49-F238E27FC236}">
                <a16:creationId xmlns:a16="http://schemas.microsoft.com/office/drawing/2014/main" id="{6E5099D0-210A-D0E3-A38F-5AAAE3E980ED}"/>
              </a:ext>
            </a:extLst>
          </p:cNvPr>
          <p:cNvCxnSpPr>
            <a:cxnSpLocks/>
            <a:stCxn id="2332" idx="6"/>
            <a:endCxn id="2334" idx="2"/>
          </p:cNvCxnSpPr>
          <p:nvPr/>
        </p:nvCxnSpPr>
        <p:spPr>
          <a:xfrm flipV="1">
            <a:off x="7696237" y="2626156"/>
            <a:ext cx="899383" cy="24634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6" name="Straight Arrow Connector 2295">
            <a:extLst>
              <a:ext uri="{FF2B5EF4-FFF2-40B4-BE49-F238E27FC236}">
                <a16:creationId xmlns:a16="http://schemas.microsoft.com/office/drawing/2014/main" id="{F5106DE4-A097-B01C-E53B-3CC7F1CBECEA}"/>
              </a:ext>
            </a:extLst>
          </p:cNvPr>
          <p:cNvCxnSpPr>
            <a:cxnSpLocks/>
            <a:stCxn id="2332" idx="6"/>
            <a:endCxn id="2335" idx="2"/>
          </p:cNvCxnSpPr>
          <p:nvPr/>
        </p:nvCxnSpPr>
        <p:spPr>
          <a:xfrm>
            <a:off x="7696237" y="2872501"/>
            <a:ext cx="899383" cy="32687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7" name="Straight Arrow Connector 2296">
            <a:extLst>
              <a:ext uri="{FF2B5EF4-FFF2-40B4-BE49-F238E27FC236}">
                <a16:creationId xmlns:a16="http://schemas.microsoft.com/office/drawing/2014/main" id="{8C57EC59-0AF5-9FB6-744D-CD034E7CC1DF}"/>
              </a:ext>
            </a:extLst>
          </p:cNvPr>
          <p:cNvCxnSpPr>
            <a:cxnSpLocks/>
            <a:stCxn id="2332" idx="6"/>
            <a:endCxn id="2336" idx="2"/>
          </p:cNvCxnSpPr>
          <p:nvPr/>
        </p:nvCxnSpPr>
        <p:spPr>
          <a:xfrm>
            <a:off x="7696237" y="2872501"/>
            <a:ext cx="899383" cy="90010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8" name="Straight Arrow Connector 2297">
            <a:extLst>
              <a:ext uri="{FF2B5EF4-FFF2-40B4-BE49-F238E27FC236}">
                <a16:creationId xmlns:a16="http://schemas.microsoft.com/office/drawing/2014/main" id="{E86201A2-78CC-68C9-153F-E5BEB8F25690}"/>
              </a:ext>
            </a:extLst>
          </p:cNvPr>
          <p:cNvCxnSpPr>
            <a:cxnSpLocks/>
            <a:stCxn id="2332" idx="6"/>
            <a:endCxn id="2337" idx="2"/>
          </p:cNvCxnSpPr>
          <p:nvPr/>
        </p:nvCxnSpPr>
        <p:spPr>
          <a:xfrm>
            <a:off x="7696237" y="2872501"/>
            <a:ext cx="899383" cy="192123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9" name="Straight Arrow Connector 2298">
            <a:extLst>
              <a:ext uri="{FF2B5EF4-FFF2-40B4-BE49-F238E27FC236}">
                <a16:creationId xmlns:a16="http://schemas.microsoft.com/office/drawing/2014/main" id="{35991281-7763-BF4A-7677-0978FCB26702}"/>
              </a:ext>
            </a:extLst>
          </p:cNvPr>
          <p:cNvCxnSpPr>
            <a:cxnSpLocks/>
            <a:stCxn id="2330" idx="6"/>
            <a:endCxn id="2334" idx="2"/>
          </p:cNvCxnSpPr>
          <p:nvPr/>
        </p:nvCxnSpPr>
        <p:spPr>
          <a:xfrm flipV="1">
            <a:off x="7696237" y="2626156"/>
            <a:ext cx="899383" cy="80849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0" name="Straight Arrow Connector 2299">
            <a:extLst>
              <a:ext uri="{FF2B5EF4-FFF2-40B4-BE49-F238E27FC236}">
                <a16:creationId xmlns:a16="http://schemas.microsoft.com/office/drawing/2014/main" id="{6EFC76F6-0453-FA73-1DD3-52931303EBCE}"/>
              </a:ext>
            </a:extLst>
          </p:cNvPr>
          <p:cNvCxnSpPr>
            <a:cxnSpLocks/>
            <a:stCxn id="2330" idx="6"/>
            <a:endCxn id="2335" idx="2"/>
          </p:cNvCxnSpPr>
          <p:nvPr/>
        </p:nvCxnSpPr>
        <p:spPr>
          <a:xfrm flipV="1">
            <a:off x="7696237" y="3199380"/>
            <a:ext cx="899383" cy="23526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1" name="Straight Arrow Connector 2300">
            <a:extLst>
              <a:ext uri="{FF2B5EF4-FFF2-40B4-BE49-F238E27FC236}">
                <a16:creationId xmlns:a16="http://schemas.microsoft.com/office/drawing/2014/main" id="{603333EA-894B-B6E7-FC07-5CC147F9F83D}"/>
              </a:ext>
            </a:extLst>
          </p:cNvPr>
          <p:cNvCxnSpPr>
            <a:cxnSpLocks/>
            <a:stCxn id="2330" idx="6"/>
            <a:endCxn id="2336" idx="2"/>
          </p:cNvCxnSpPr>
          <p:nvPr/>
        </p:nvCxnSpPr>
        <p:spPr>
          <a:xfrm>
            <a:off x="7696237" y="3434647"/>
            <a:ext cx="899383" cy="33795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2" name="Straight Arrow Connector 2301">
            <a:extLst>
              <a:ext uri="{FF2B5EF4-FFF2-40B4-BE49-F238E27FC236}">
                <a16:creationId xmlns:a16="http://schemas.microsoft.com/office/drawing/2014/main" id="{77DD4FED-4839-A754-9D3E-089C57DE5EF1}"/>
              </a:ext>
            </a:extLst>
          </p:cNvPr>
          <p:cNvCxnSpPr>
            <a:cxnSpLocks/>
            <a:stCxn id="2330" idx="6"/>
            <a:endCxn id="2337" idx="2"/>
          </p:cNvCxnSpPr>
          <p:nvPr/>
        </p:nvCxnSpPr>
        <p:spPr>
          <a:xfrm>
            <a:off x="7696237" y="3434647"/>
            <a:ext cx="899383" cy="135909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3" name="Straight Arrow Connector 2302">
            <a:extLst>
              <a:ext uri="{FF2B5EF4-FFF2-40B4-BE49-F238E27FC236}">
                <a16:creationId xmlns:a16="http://schemas.microsoft.com/office/drawing/2014/main" id="{1255BA61-74D2-E015-6833-D5478958ACF5}"/>
              </a:ext>
            </a:extLst>
          </p:cNvPr>
          <p:cNvCxnSpPr>
            <a:cxnSpLocks/>
            <a:stCxn id="2328" idx="6"/>
            <a:endCxn id="2334" idx="2"/>
          </p:cNvCxnSpPr>
          <p:nvPr/>
        </p:nvCxnSpPr>
        <p:spPr>
          <a:xfrm flipV="1">
            <a:off x="7696237" y="2626156"/>
            <a:ext cx="899383" cy="13706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4" name="Straight Arrow Connector 2303">
            <a:extLst>
              <a:ext uri="{FF2B5EF4-FFF2-40B4-BE49-F238E27FC236}">
                <a16:creationId xmlns:a16="http://schemas.microsoft.com/office/drawing/2014/main" id="{667FF221-9129-A250-FF83-291FF1D64332}"/>
              </a:ext>
            </a:extLst>
          </p:cNvPr>
          <p:cNvCxnSpPr>
            <a:cxnSpLocks/>
            <a:stCxn id="2328" idx="6"/>
            <a:endCxn id="2335" idx="2"/>
          </p:cNvCxnSpPr>
          <p:nvPr/>
        </p:nvCxnSpPr>
        <p:spPr>
          <a:xfrm flipV="1">
            <a:off x="7696237" y="3199380"/>
            <a:ext cx="899383" cy="79741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5" name="Straight Arrow Connector 2304">
            <a:extLst>
              <a:ext uri="{FF2B5EF4-FFF2-40B4-BE49-F238E27FC236}">
                <a16:creationId xmlns:a16="http://schemas.microsoft.com/office/drawing/2014/main" id="{59C2EF76-EE6A-389A-938C-FF894F42A9AC}"/>
              </a:ext>
            </a:extLst>
          </p:cNvPr>
          <p:cNvCxnSpPr>
            <a:cxnSpLocks/>
            <a:stCxn id="2328" idx="6"/>
            <a:endCxn id="2336" idx="2"/>
          </p:cNvCxnSpPr>
          <p:nvPr/>
        </p:nvCxnSpPr>
        <p:spPr>
          <a:xfrm flipV="1">
            <a:off x="7696237" y="3772604"/>
            <a:ext cx="899383" cy="22418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6" name="Straight Arrow Connector 2305">
            <a:extLst>
              <a:ext uri="{FF2B5EF4-FFF2-40B4-BE49-F238E27FC236}">
                <a16:creationId xmlns:a16="http://schemas.microsoft.com/office/drawing/2014/main" id="{72628210-8B86-7E8D-3AE1-7340F765F82D}"/>
              </a:ext>
            </a:extLst>
          </p:cNvPr>
          <p:cNvCxnSpPr>
            <a:cxnSpLocks/>
            <a:stCxn id="2328" idx="6"/>
            <a:endCxn id="2337" idx="2"/>
          </p:cNvCxnSpPr>
          <p:nvPr/>
        </p:nvCxnSpPr>
        <p:spPr>
          <a:xfrm>
            <a:off x="7696237" y="3996793"/>
            <a:ext cx="899383" cy="79694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7" name="Straight Arrow Connector 2306">
            <a:extLst>
              <a:ext uri="{FF2B5EF4-FFF2-40B4-BE49-F238E27FC236}">
                <a16:creationId xmlns:a16="http://schemas.microsoft.com/office/drawing/2014/main" id="{BBA868C8-D9FB-1314-0B9F-B182FADE6A6E}"/>
              </a:ext>
            </a:extLst>
          </p:cNvPr>
          <p:cNvCxnSpPr>
            <a:cxnSpLocks/>
            <a:stCxn id="2326" idx="6"/>
            <a:endCxn id="2334" idx="2"/>
          </p:cNvCxnSpPr>
          <p:nvPr/>
        </p:nvCxnSpPr>
        <p:spPr>
          <a:xfrm flipV="1">
            <a:off x="7696237" y="2626156"/>
            <a:ext cx="899383" cy="193278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8" name="Straight Arrow Connector 2307">
            <a:extLst>
              <a:ext uri="{FF2B5EF4-FFF2-40B4-BE49-F238E27FC236}">
                <a16:creationId xmlns:a16="http://schemas.microsoft.com/office/drawing/2014/main" id="{8DCEBFAC-A4B5-141C-0F88-4AE431F8D976}"/>
              </a:ext>
            </a:extLst>
          </p:cNvPr>
          <p:cNvCxnSpPr>
            <a:cxnSpLocks/>
            <a:stCxn id="2326" idx="6"/>
            <a:endCxn id="2335" idx="2"/>
          </p:cNvCxnSpPr>
          <p:nvPr/>
        </p:nvCxnSpPr>
        <p:spPr>
          <a:xfrm flipV="1">
            <a:off x="7696237" y="3199380"/>
            <a:ext cx="899383" cy="135955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9" name="Straight Arrow Connector 2308">
            <a:extLst>
              <a:ext uri="{FF2B5EF4-FFF2-40B4-BE49-F238E27FC236}">
                <a16:creationId xmlns:a16="http://schemas.microsoft.com/office/drawing/2014/main" id="{F7BA5BDE-B4E0-7C54-BABD-F525D83EE58D}"/>
              </a:ext>
            </a:extLst>
          </p:cNvPr>
          <p:cNvCxnSpPr>
            <a:cxnSpLocks/>
            <a:stCxn id="2326" idx="6"/>
            <a:endCxn id="2336" idx="2"/>
          </p:cNvCxnSpPr>
          <p:nvPr/>
        </p:nvCxnSpPr>
        <p:spPr>
          <a:xfrm flipV="1">
            <a:off x="7696237" y="3772604"/>
            <a:ext cx="899383" cy="78633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0" name="Straight Arrow Connector 2309">
            <a:extLst>
              <a:ext uri="{FF2B5EF4-FFF2-40B4-BE49-F238E27FC236}">
                <a16:creationId xmlns:a16="http://schemas.microsoft.com/office/drawing/2014/main" id="{B77B27D8-1E59-0FD8-0DD5-B8846962DF7C}"/>
              </a:ext>
            </a:extLst>
          </p:cNvPr>
          <p:cNvCxnSpPr>
            <a:cxnSpLocks/>
            <a:stCxn id="2326" idx="6"/>
            <a:endCxn id="2337" idx="2"/>
          </p:cNvCxnSpPr>
          <p:nvPr/>
        </p:nvCxnSpPr>
        <p:spPr>
          <a:xfrm>
            <a:off x="7696237" y="4558939"/>
            <a:ext cx="899383" cy="23479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1" name="Straight Arrow Connector 2310">
            <a:extLst>
              <a:ext uri="{FF2B5EF4-FFF2-40B4-BE49-F238E27FC236}">
                <a16:creationId xmlns:a16="http://schemas.microsoft.com/office/drawing/2014/main" id="{58624961-78D5-E721-B9FE-6E31AA54F43F}"/>
              </a:ext>
            </a:extLst>
          </p:cNvPr>
          <p:cNvCxnSpPr>
            <a:cxnSpLocks/>
            <a:stCxn id="2324" idx="6"/>
            <a:endCxn id="2337" idx="2"/>
          </p:cNvCxnSpPr>
          <p:nvPr/>
        </p:nvCxnSpPr>
        <p:spPr>
          <a:xfrm flipV="1">
            <a:off x="7696237" y="4793737"/>
            <a:ext cx="899383" cy="32735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2" name="Straight Arrow Connector 2311">
            <a:extLst>
              <a:ext uri="{FF2B5EF4-FFF2-40B4-BE49-F238E27FC236}">
                <a16:creationId xmlns:a16="http://schemas.microsoft.com/office/drawing/2014/main" id="{CFD9E35E-A026-4839-3B4F-2FB683C205A9}"/>
              </a:ext>
            </a:extLst>
          </p:cNvPr>
          <p:cNvCxnSpPr>
            <a:cxnSpLocks/>
            <a:stCxn id="2324" idx="6"/>
            <a:endCxn id="2336" idx="2"/>
          </p:cNvCxnSpPr>
          <p:nvPr/>
        </p:nvCxnSpPr>
        <p:spPr>
          <a:xfrm flipV="1">
            <a:off x="7696237" y="3772604"/>
            <a:ext cx="899383" cy="134848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3" name="Straight Arrow Connector 2312">
            <a:extLst>
              <a:ext uri="{FF2B5EF4-FFF2-40B4-BE49-F238E27FC236}">
                <a16:creationId xmlns:a16="http://schemas.microsoft.com/office/drawing/2014/main" id="{EB576CF6-AB95-988F-2D0C-496623B56CCE}"/>
              </a:ext>
            </a:extLst>
          </p:cNvPr>
          <p:cNvCxnSpPr>
            <a:cxnSpLocks/>
            <a:stCxn id="2324" idx="6"/>
            <a:endCxn id="2335" idx="2"/>
          </p:cNvCxnSpPr>
          <p:nvPr/>
        </p:nvCxnSpPr>
        <p:spPr>
          <a:xfrm flipV="1">
            <a:off x="7696237" y="3199380"/>
            <a:ext cx="899383" cy="19217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4" name="Straight Arrow Connector 2313">
            <a:extLst>
              <a:ext uri="{FF2B5EF4-FFF2-40B4-BE49-F238E27FC236}">
                <a16:creationId xmlns:a16="http://schemas.microsoft.com/office/drawing/2014/main" id="{B9ED6694-7EF2-C536-D9C2-80E7C12642B5}"/>
              </a:ext>
            </a:extLst>
          </p:cNvPr>
          <p:cNvCxnSpPr>
            <a:cxnSpLocks/>
            <a:stCxn id="2324" idx="6"/>
            <a:endCxn id="2334" idx="2"/>
          </p:cNvCxnSpPr>
          <p:nvPr/>
        </p:nvCxnSpPr>
        <p:spPr>
          <a:xfrm flipV="1">
            <a:off x="7696237" y="2626156"/>
            <a:ext cx="899383" cy="249493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7" name="Oval 2316">
            <a:extLst>
              <a:ext uri="{FF2B5EF4-FFF2-40B4-BE49-F238E27FC236}">
                <a16:creationId xmlns:a16="http://schemas.microsoft.com/office/drawing/2014/main" id="{95253DF0-6DBC-1974-E489-398BC9667E4B}"/>
              </a:ext>
            </a:extLst>
          </p:cNvPr>
          <p:cNvSpPr/>
          <p:nvPr/>
        </p:nvSpPr>
        <p:spPr>
          <a:xfrm>
            <a:off x="7278987" y="2101730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32" name="Oval 2331">
            <a:extLst>
              <a:ext uri="{FF2B5EF4-FFF2-40B4-BE49-F238E27FC236}">
                <a16:creationId xmlns:a16="http://schemas.microsoft.com/office/drawing/2014/main" id="{D192539C-E363-B0B0-FBA1-FEA9356D90FF}"/>
              </a:ext>
            </a:extLst>
          </p:cNvPr>
          <p:cNvSpPr/>
          <p:nvPr/>
        </p:nvSpPr>
        <p:spPr>
          <a:xfrm>
            <a:off x="7278987" y="2663876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30" name="Oval 2329">
            <a:extLst>
              <a:ext uri="{FF2B5EF4-FFF2-40B4-BE49-F238E27FC236}">
                <a16:creationId xmlns:a16="http://schemas.microsoft.com/office/drawing/2014/main" id="{02149C0C-B056-82AF-5579-B8F6EB012BA2}"/>
              </a:ext>
            </a:extLst>
          </p:cNvPr>
          <p:cNvSpPr/>
          <p:nvPr/>
        </p:nvSpPr>
        <p:spPr>
          <a:xfrm>
            <a:off x="7278987" y="3226022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28" name="Oval 2327">
            <a:extLst>
              <a:ext uri="{FF2B5EF4-FFF2-40B4-BE49-F238E27FC236}">
                <a16:creationId xmlns:a16="http://schemas.microsoft.com/office/drawing/2014/main" id="{CF296C24-D010-2720-0333-FF44412EB498}"/>
              </a:ext>
            </a:extLst>
          </p:cNvPr>
          <p:cNvSpPr/>
          <p:nvPr/>
        </p:nvSpPr>
        <p:spPr>
          <a:xfrm>
            <a:off x="7278987" y="3788168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26" name="Oval 2325">
            <a:extLst>
              <a:ext uri="{FF2B5EF4-FFF2-40B4-BE49-F238E27FC236}">
                <a16:creationId xmlns:a16="http://schemas.microsoft.com/office/drawing/2014/main" id="{6F409994-63DB-0837-458E-8E13AB2F724D}"/>
              </a:ext>
            </a:extLst>
          </p:cNvPr>
          <p:cNvSpPr/>
          <p:nvPr/>
        </p:nvSpPr>
        <p:spPr>
          <a:xfrm>
            <a:off x="7278987" y="4350314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24" name="Oval 2323">
            <a:extLst>
              <a:ext uri="{FF2B5EF4-FFF2-40B4-BE49-F238E27FC236}">
                <a16:creationId xmlns:a16="http://schemas.microsoft.com/office/drawing/2014/main" id="{4C907862-99F5-0CE5-1B03-104856F37FAE}"/>
              </a:ext>
            </a:extLst>
          </p:cNvPr>
          <p:cNvSpPr/>
          <p:nvPr/>
        </p:nvSpPr>
        <p:spPr>
          <a:xfrm>
            <a:off x="7278987" y="4912462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34" name="Oval 2333">
            <a:extLst>
              <a:ext uri="{FF2B5EF4-FFF2-40B4-BE49-F238E27FC236}">
                <a16:creationId xmlns:a16="http://schemas.microsoft.com/office/drawing/2014/main" id="{C1F08959-4F44-0961-7E5B-7D4D6E0EC112}"/>
              </a:ext>
            </a:extLst>
          </p:cNvPr>
          <p:cNvSpPr/>
          <p:nvPr/>
        </p:nvSpPr>
        <p:spPr>
          <a:xfrm>
            <a:off x="8595620" y="2417531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35" name="Oval 2334">
            <a:extLst>
              <a:ext uri="{FF2B5EF4-FFF2-40B4-BE49-F238E27FC236}">
                <a16:creationId xmlns:a16="http://schemas.microsoft.com/office/drawing/2014/main" id="{4F3FAFD3-5140-B0F7-77EE-6785E2947A58}"/>
              </a:ext>
            </a:extLst>
          </p:cNvPr>
          <p:cNvSpPr/>
          <p:nvPr/>
        </p:nvSpPr>
        <p:spPr>
          <a:xfrm>
            <a:off x="8595620" y="2990755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36" name="Oval 2335">
            <a:extLst>
              <a:ext uri="{FF2B5EF4-FFF2-40B4-BE49-F238E27FC236}">
                <a16:creationId xmlns:a16="http://schemas.microsoft.com/office/drawing/2014/main" id="{EF3647B7-8043-1C41-B9B5-C402EFB7845D}"/>
              </a:ext>
            </a:extLst>
          </p:cNvPr>
          <p:cNvSpPr/>
          <p:nvPr/>
        </p:nvSpPr>
        <p:spPr>
          <a:xfrm>
            <a:off x="8595620" y="3563979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37" name="Oval 2336">
            <a:extLst>
              <a:ext uri="{FF2B5EF4-FFF2-40B4-BE49-F238E27FC236}">
                <a16:creationId xmlns:a16="http://schemas.microsoft.com/office/drawing/2014/main" id="{DC4F3831-F746-CF5B-DAE2-6482FAAF01B5}"/>
              </a:ext>
            </a:extLst>
          </p:cNvPr>
          <p:cNvSpPr/>
          <p:nvPr/>
        </p:nvSpPr>
        <p:spPr>
          <a:xfrm>
            <a:off x="8595620" y="4585112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38" name="Straight Arrow Connector 2337">
            <a:extLst>
              <a:ext uri="{FF2B5EF4-FFF2-40B4-BE49-F238E27FC236}">
                <a16:creationId xmlns:a16="http://schemas.microsoft.com/office/drawing/2014/main" id="{0BC45680-7EC3-6443-3A96-73238A3B20CB}"/>
              </a:ext>
            </a:extLst>
          </p:cNvPr>
          <p:cNvCxnSpPr>
            <a:cxnSpLocks/>
            <a:stCxn id="2347" idx="6"/>
            <a:endCxn id="2342" idx="2"/>
          </p:cNvCxnSpPr>
          <p:nvPr/>
        </p:nvCxnSpPr>
        <p:spPr>
          <a:xfrm>
            <a:off x="10324304" y="2626156"/>
            <a:ext cx="869518" cy="70348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9" name="Straight Arrow Connector 2338">
            <a:extLst>
              <a:ext uri="{FF2B5EF4-FFF2-40B4-BE49-F238E27FC236}">
                <a16:creationId xmlns:a16="http://schemas.microsoft.com/office/drawing/2014/main" id="{F7498D58-6124-D9F5-CCD6-F34E3CE63C65}"/>
              </a:ext>
            </a:extLst>
          </p:cNvPr>
          <p:cNvCxnSpPr>
            <a:cxnSpLocks/>
            <a:stCxn id="2348" idx="6"/>
            <a:endCxn id="2342" idx="2"/>
          </p:cNvCxnSpPr>
          <p:nvPr/>
        </p:nvCxnSpPr>
        <p:spPr>
          <a:xfrm>
            <a:off x="10324304" y="3199380"/>
            <a:ext cx="869518" cy="1302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0" name="Straight Arrow Connector 2339">
            <a:extLst>
              <a:ext uri="{FF2B5EF4-FFF2-40B4-BE49-F238E27FC236}">
                <a16:creationId xmlns:a16="http://schemas.microsoft.com/office/drawing/2014/main" id="{3F5745D5-BB1A-AB69-B31E-D62399FAC493}"/>
              </a:ext>
            </a:extLst>
          </p:cNvPr>
          <p:cNvCxnSpPr>
            <a:cxnSpLocks/>
            <a:stCxn id="2349" idx="6"/>
            <a:endCxn id="2342" idx="2"/>
          </p:cNvCxnSpPr>
          <p:nvPr/>
        </p:nvCxnSpPr>
        <p:spPr>
          <a:xfrm flipV="1">
            <a:off x="10324304" y="3329636"/>
            <a:ext cx="869518" cy="44296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1" name="Straight Arrow Connector 2340">
            <a:extLst>
              <a:ext uri="{FF2B5EF4-FFF2-40B4-BE49-F238E27FC236}">
                <a16:creationId xmlns:a16="http://schemas.microsoft.com/office/drawing/2014/main" id="{5D1D0757-40B6-348D-9B4B-5DDB1C2C8717}"/>
              </a:ext>
            </a:extLst>
          </p:cNvPr>
          <p:cNvCxnSpPr>
            <a:cxnSpLocks/>
            <a:stCxn id="2350" idx="6"/>
            <a:endCxn id="2342" idx="2"/>
          </p:cNvCxnSpPr>
          <p:nvPr/>
        </p:nvCxnSpPr>
        <p:spPr>
          <a:xfrm flipV="1">
            <a:off x="10324304" y="3329636"/>
            <a:ext cx="869518" cy="146410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2" name="Oval 2341">
            <a:extLst>
              <a:ext uri="{FF2B5EF4-FFF2-40B4-BE49-F238E27FC236}">
                <a16:creationId xmlns:a16="http://schemas.microsoft.com/office/drawing/2014/main" id="{C91A844A-6483-5D83-F73C-4CB1FC7C7842}"/>
              </a:ext>
            </a:extLst>
          </p:cNvPr>
          <p:cNvSpPr/>
          <p:nvPr/>
        </p:nvSpPr>
        <p:spPr>
          <a:xfrm>
            <a:off x="11193822" y="3121011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343" name="Group 2342">
            <a:extLst>
              <a:ext uri="{FF2B5EF4-FFF2-40B4-BE49-F238E27FC236}">
                <a16:creationId xmlns:a16="http://schemas.microsoft.com/office/drawing/2014/main" id="{A2EE84C6-AB4A-8BA6-9DDB-2087C8AEAEB1}"/>
              </a:ext>
            </a:extLst>
          </p:cNvPr>
          <p:cNvGrpSpPr/>
          <p:nvPr/>
        </p:nvGrpSpPr>
        <p:grpSpPr>
          <a:xfrm>
            <a:off x="10085014" y="4131938"/>
            <a:ext cx="61330" cy="300617"/>
            <a:chOff x="3902336" y="4131938"/>
            <a:chExt cx="61330" cy="300617"/>
          </a:xfrm>
        </p:grpSpPr>
        <p:sp>
          <p:nvSpPr>
            <p:cNvPr id="2344" name="Oval 2343">
              <a:extLst>
                <a:ext uri="{FF2B5EF4-FFF2-40B4-BE49-F238E27FC236}">
                  <a16:creationId xmlns:a16="http://schemas.microsoft.com/office/drawing/2014/main" id="{8B15E968-0A93-527D-26CD-DED9395A0751}"/>
                </a:ext>
              </a:extLst>
            </p:cNvPr>
            <p:cNvSpPr/>
            <p:nvPr/>
          </p:nvSpPr>
          <p:spPr>
            <a:xfrm>
              <a:off x="390233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5" name="Oval 2344">
              <a:extLst>
                <a:ext uri="{FF2B5EF4-FFF2-40B4-BE49-F238E27FC236}">
                  <a16:creationId xmlns:a16="http://schemas.microsoft.com/office/drawing/2014/main" id="{419C5239-BD42-1585-1DA0-EC80B72997DE}"/>
                </a:ext>
              </a:extLst>
            </p:cNvPr>
            <p:cNvSpPr/>
            <p:nvPr/>
          </p:nvSpPr>
          <p:spPr>
            <a:xfrm>
              <a:off x="390233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6" name="Oval 2345">
              <a:extLst>
                <a:ext uri="{FF2B5EF4-FFF2-40B4-BE49-F238E27FC236}">
                  <a16:creationId xmlns:a16="http://schemas.microsoft.com/office/drawing/2014/main" id="{CEA5CADD-34E6-CF99-CED0-4DD8A416B4C1}"/>
                </a:ext>
              </a:extLst>
            </p:cNvPr>
            <p:cNvSpPr/>
            <p:nvPr/>
          </p:nvSpPr>
          <p:spPr>
            <a:xfrm>
              <a:off x="390233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347" name="Oval 2346">
            <a:extLst>
              <a:ext uri="{FF2B5EF4-FFF2-40B4-BE49-F238E27FC236}">
                <a16:creationId xmlns:a16="http://schemas.microsoft.com/office/drawing/2014/main" id="{8CA5063D-9819-4061-5824-B5E1F4B11D04}"/>
              </a:ext>
            </a:extLst>
          </p:cNvPr>
          <p:cNvSpPr/>
          <p:nvPr/>
        </p:nvSpPr>
        <p:spPr>
          <a:xfrm>
            <a:off x="9907054" y="2417531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8" name="Oval 2347">
            <a:extLst>
              <a:ext uri="{FF2B5EF4-FFF2-40B4-BE49-F238E27FC236}">
                <a16:creationId xmlns:a16="http://schemas.microsoft.com/office/drawing/2014/main" id="{6F9C8155-1443-E6A6-FC9F-FAB937C08648}"/>
              </a:ext>
            </a:extLst>
          </p:cNvPr>
          <p:cNvSpPr/>
          <p:nvPr/>
        </p:nvSpPr>
        <p:spPr>
          <a:xfrm>
            <a:off x="9907054" y="2990755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9" name="Oval 2348">
            <a:extLst>
              <a:ext uri="{FF2B5EF4-FFF2-40B4-BE49-F238E27FC236}">
                <a16:creationId xmlns:a16="http://schemas.microsoft.com/office/drawing/2014/main" id="{6BFE90A2-F887-1795-656C-81EC5FA0077D}"/>
              </a:ext>
            </a:extLst>
          </p:cNvPr>
          <p:cNvSpPr/>
          <p:nvPr/>
        </p:nvSpPr>
        <p:spPr>
          <a:xfrm>
            <a:off x="9907054" y="3563979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50" name="Oval 2349">
            <a:extLst>
              <a:ext uri="{FF2B5EF4-FFF2-40B4-BE49-F238E27FC236}">
                <a16:creationId xmlns:a16="http://schemas.microsoft.com/office/drawing/2014/main" id="{1FEDF6EA-5714-AB11-CD5B-FD68FCF73463}"/>
              </a:ext>
            </a:extLst>
          </p:cNvPr>
          <p:cNvSpPr/>
          <p:nvPr/>
        </p:nvSpPr>
        <p:spPr>
          <a:xfrm>
            <a:off x="9907054" y="4585112"/>
            <a:ext cx="417250" cy="417250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51" name="Straight Arrow Connector 2350">
            <a:extLst>
              <a:ext uri="{FF2B5EF4-FFF2-40B4-BE49-F238E27FC236}">
                <a16:creationId xmlns:a16="http://schemas.microsoft.com/office/drawing/2014/main" id="{CFF777C4-C864-63E4-4D69-5A1DCE813348}"/>
              </a:ext>
            </a:extLst>
          </p:cNvPr>
          <p:cNvCxnSpPr>
            <a:cxnSpLocks/>
            <a:stCxn id="2334" idx="6"/>
            <a:endCxn id="2347" idx="2"/>
          </p:cNvCxnSpPr>
          <p:nvPr/>
        </p:nvCxnSpPr>
        <p:spPr>
          <a:xfrm>
            <a:off x="9012870" y="2626156"/>
            <a:ext cx="894184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2" name="Straight Arrow Connector 2351">
            <a:extLst>
              <a:ext uri="{FF2B5EF4-FFF2-40B4-BE49-F238E27FC236}">
                <a16:creationId xmlns:a16="http://schemas.microsoft.com/office/drawing/2014/main" id="{E582F913-567D-6E7C-2F2B-168A8D5E5F03}"/>
              </a:ext>
            </a:extLst>
          </p:cNvPr>
          <p:cNvCxnSpPr>
            <a:cxnSpLocks/>
            <a:stCxn id="2334" idx="6"/>
            <a:endCxn id="2348" idx="2"/>
          </p:cNvCxnSpPr>
          <p:nvPr/>
        </p:nvCxnSpPr>
        <p:spPr>
          <a:xfrm>
            <a:off x="9012870" y="2626156"/>
            <a:ext cx="894184" cy="5732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3" name="Straight Arrow Connector 2352">
            <a:extLst>
              <a:ext uri="{FF2B5EF4-FFF2-40B4-BE49-F238E27FC236}">
                <a16:creationId xmlns:a16="http://schemas.microsoft.com/office/drawing/2014/main" id="{85B919B8-2C78-5D0E-7BC0-A851E7321845}"/>
              </a:ext>
            </a:extLst>
          </p:cNvPr>
          <p:cNvCxnSpPr>
            <a:cxnSpLocks/>
            <a:stCxn id="2334" idx="6"/>
            <a:endCxn id="2349" idx="2"/>
          </p:cNvCxnSpPr>
          <p:nvPr/>
        </p:nvCxnSpPr>
        <p:spPr>
          <a:xfrm>
            <a:off x="9012870" y="2626156"/>
            <a:ext cx="894184" cy="114644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4" name="Straight Arrow Connector 2353">
            <a:extLst>
              <a:ext uri="{FF2B5EF4-FFF2-40B4-BE49-F238E27FC236}">
                <a16:creationId xmlns:a16="http://schemas.microsoft.com/office/drawing/2014/main" id="{45F0295D-9A11-095C-F5DE-7CB8F8B59AB9}"/>
              </a:ext>
            </a:extLst>
          </p:cNvPr>
          <p:cNvCxnSpPr>
            <a:cxnSpLocks/>
            <a:stCxn id="2334" idx="6"/>
            <a:endCxn id="2350" idx="2"/>
          </p:cNvCxnSpPr>
          <p:nvPr/>
        </p:nvCxnSpPr>
        <p:spPr>
          <a:xfrm>
            <a:off x="9012870" y="2626156"/>
            <a:ext cx="894184" cy="21675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5" name="Straight Arrow Connector 2354">
            <a:extLst>
              <a:ext uri="{FF2B5EF4-FFF2-40B4-BE49-F238E27FC236}">
                <a16:creationId xmlns:a16="http://schemas.microsoft.com/office/drawing/2014/main" id="{B79EC339-2246-376E-536E-C9C3329F61DE}"/>
              </a:ext>
            </a:extLst>
          </p:cNvPr>
          <p:cNvCxnSpPr>
            <a:cxnSpLocks/>
            <a:stCxn id="2335" idx="6"/>
            <a:endCxn id="2347" idx="2"/>
          </p:cNvCxnSpPr>
          <p:nvPr/>
        </p:nvCxnSpPr>
        <p:spPr>
          <a:xfrm flipV="1">
            <a:off x="9012870" y="2626156"/>
            <a:ext cx="894184" cy="5732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6" name="Straight Arrow Connector 2355">
            <a:extLst>
              <a:ext uri="{FF2B5EF4-FFF2-40B4-BE49-F238E27FC236}">
                <a16:creationId xmlns:a16="http://schemas.microsoft.com/office/drawing/2014/main" id="{93F22A3D-B68F-54C6-AA4A-19D5C281CFEF}"/>
              </a:ext>
            </a:extLst>
          </p:cNvPr>
          <p:cNvCxnSpPr>
            <a:cxnSpLocks/>
            <a:stCxn id="2335" idx="6"/>
            <a:endCxn id="2348" idx="2"/>
          </p:cNvCxnSpPr>
          <p:nvPr/>
        </p:nvCxnSpPr>
        <p:spPr>
          <a:xfrm>
            <a:off x="9012870" y="3199380"/>
            <a:ext cx="89418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7" name="Straight Arrow Connector 2356">
            <a:extLst>
              <a:ext uri="{FF2B5EF4-FFF2-40B4-BE49-F238E27FC236}">
                <a16:creationId xmlns:a16="http://schemas.microsoft.com/office/drawing/2014/main" id="{2D74905D-D4C6-C605-FBB3-105565BB942B}"/>
              </a:ext>
            </a:extLst>
          </p:cNvPr>
          <p:cNvCxnSpPr>
            <a:cxnSpLocks/>
            <a:stCxn id="2335" idx="6"/>
            <a:endCxn id="2349" idx="2"/>
          </p:cNvCxnSpPr>
          <p:nvPr/>
        </p:nvCxnSpPr>
        <p:spPr>
          <a:xfrm>
            <a:off x="9012870" y="3199380"/>
            <a:ext cx="894184" cy="5732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8" name="Straight Arrow Connector 2357">
            <a:extLst>
              <a:ext uri="{FF2B5EF4-FFF2-40B4-BE49-F238E27FC236}">
                <a16:creationId xmlns:a16="http://schemas.microsoft.com/office/drawing/2014/main" id="{DF3A10E8-5322-37D1-6E5F-FA2ED95AE444}"/>
              </a:ext>
            </a:extLst>
          </p:cNvPr>
          <p:cNvCxnSpPr>
            <a:cxnSpLocks/>
            <a:stCxn id="2335" idx="6"/>
            <a:endCxn id="2350" idx="2"/>
          </p:cNvCxnSpPr>
          <p:nvPr/>
        </p:nvCxnSpPr>
        <p:spPr>
          <a:xfrm>
            <a:off x="9012870" y="3199380"/>
            <a:ext cx="894184" cy="159435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9" name="Straight Arrow Connector 2358">
            <a:extLst>
              <a:ext uri="{FF2B5EF4-FFF2-40B4-BE49-F238E27FC236}">
                <a16:creationId xmlns:a16="http://schemas.microsoft.com/office/drawing/2014/main" id="{B4DA3B55-89C3-D995-E4BD-3C44F3D1FFB3}"/>
              </a:ext>
            </a:extLst>
          </p:cNvPr>
          <p:cNvCxnSpPr>
            <a:cxnSpLocks/>
            <a:stCxn id="2336" idx="6"/>
            <a:endCxn id="2347" idx="2"/>
          </p:cNvCxnSpPr>
          <p:nvPr/>
        </p:nvCxnSpPr>
        <p:spPr>
          <a:xfrm flipV="1">
            <a:off x="9012870" y="2626156"/>
            <a:ext cx="894184" cy="11464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0" name="Straight Arrow Connector 2359">
            <a:extLst>
              <a:ext uri="{FF2B5EF4-FFF2-40B4-BE49-F238E27FC236}">
                <a16:creationId xmlns:a16="http://schemas.microsoft.com/office/drawing/2014/main" id="{26DC00C9-7A17-1B58-76C8-EC558197F880}"/>
              </a:ext>
            </a:extLst>
          </p:cNvPr>
          <p:cNvCxnSpPr>
            <a:cxnSpLocks/>
            <a:stCxn id="2336" idx="6"/>
            <a:endCxn id="2348" idx="2"/>
          </p:cNvCxnSpPr>
          <p:nvPr/>
        </p:nvCxnSpPr>
        <p:spPr>
          <a:xfrm flipV="1">
            <a:off x="9012870" y="3199380"/>
            <a:ext cx="894184" cy="5732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1" name="Straight Arrow Connector 2360">
            <a:extLst>
              <a:ext uri="{FF2B5EF4-FFF2-40B4-BE49-F238E27FC236}">
                <a16:creationId xmlns:a16="http://schemas.microsoft.com/office/drawing/2014/main" id="{AD384049-C234-5E15-0F0C-954E70FEABA1}"/>
              </a:ext>
            </a:extLst>
          </p:cNvPr>
          <p:cNvCxnSpPr>
            <a:cxnSpLocks/>
            <a:stCxn id="2336" idx="6"/>
            <a:endCxn id="2349" idx="2"/>
          </p:cNvCxnSpPr>
          <p:nvPr/>
        </p:nvCxnSpPr>
        <p:spPr>
          <a:xfrm>
            <a:off x="9012870" y="3772604"/>
            <a:ext cx="89418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2" name="Straight Arrow Connector 2361">
            <a:extLst>
              <a:ext uri="{FF2B5EF4-FFF2-40B4-BE49-F238E27FC236}">
                <a16:creationId xmlns:a16="http://schemas.microsoft.com/office/drawing/2014/main" id="{9C494E79-2D33-2E5F-FC51-70677F68599B}"/>
              </a:ext>
            </a:extLst>
          </p:cNvPr>
          <p:cNvCxnSpPr>
            <a:cxnSpLocks/>
            <a:stCxn id="2336" idx="6"/>
            <a:endCxn id="2350" idx="2"/>
          </p:cNvCxnSpPr>
          <p:nvPr/>
        </p:nvCxnSpPr>
        <p:spPr>
          <a:xfrm>
            <a:off x="9012870" y="3772604"/>
            <a:ext cx="894184" cy="102113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3" name="Straight Arrow Connector 2362">
            <a:extLst>
              <a:ext uri="{FF2B5EF4-FFF2-40B4-BE49-F238E27FC236}">
                <a16:creationId xmlns:a16="http://schemas.microsoft.com/office/drawing/2014/main" id="{D5F61C7C-C760-2FF4-4F68-5F1ACE31BBA2}"/>
              </a:ext>
            </a:extLst>
          </p:cNvPr>
          <p:cNvCxnSpPr>
            <a:cxnSpLocks/>
            <a:stCxn id="2337" idx="6"/>
            <a:endCxn id="2347" idx="2"/>
          </p:cNvCxnSpPr>
          <p:nvPr/>
        </p:nvCxnSpPr>
        <p:spPr>
          <a:xfrm flipV="1">
            <a:off x="9012870" y="2626156"/>
            <a:ext cx="894184" cy="21675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4" name="Straight Arrow Connector 2363">
            <a:extLst>
              <a:ext uri="{FF2B5EF4-FFF2-40B4-BE49-F238E27FC236}">
                <a16:creationId xmlns:a16="http://schemas.microsoft.com/office/drawing/2014/main" id="{E15F8D50-A291-F2C8-73B5-3E61860E6146}"/>
              </a:ext>
            </a:extLst>
          </p:cNvPr>
          <p:cNvCxnSpPr>
            <a:cxnSpLocks/>
            <a:stCxn id="2337" idx="6"/>
            <a:endCxn id="2348" idx="2"/>
          </p:cNvCxnSpPr>
          <p:nvPr/>
        </p:nvCxnSpPr>
        <p:spPr>
          <a:xfrm flipV="1">
            <a:off x="9012870" y="3199380"/>
            <a:ext cx="894184" cy="159435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5" name="Straight Arrow Connector 2364">
            <a:extLst>
              <a:ext uri="{FF2B5EF4-FFF2-40B4-BE49-F238E27FC236}">
                <a16:creationId xmlns:a16="http://schemas.microsoft.com/office/drawing/2014/main" id="{05ED4D1E-C749-50D4-CC49-61A823CD2EBB}"/>
              </a:ext>
            </a:extLst>
          </p:cNvPr>
          <p:cNvCxnSpPr>
            <a:cxnSpLocks/>
            <a:stCxn id="2337" idx="6"/>
            <a:endCxn id="2349" idx="2"/>
          </p:cNvCxnSpPr>
          <p:nvPr/>
        </p:nvCxnSpPr>
        <p:spPr>
          <a:xfrm flipV="1">
            <a:off x="9012870" y="3772604"/>
            <a:ext cx="894184" cy="102113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6" name="Straight Arrow Connector 2365">
            <a:extLst>
              <a:ext uri="{FF2B5EF4-FFF2-40B4-BE49-F238E27FC236}">
                <a16:creationId xmlns:a16="http://schemas.microsoft.com/office/drawing/2014/main" id="{C809E4BD-38FA-FF63-8417-CFC7B2A08E17}"/>
              </a:ext>
            </a:extLst>
          </p:cNvPr>
          <p:cNvCxnSpPr>
            <a:cxnSpLocks/>
            <a:stCxn id="2337" idx="6"/>
            <a:endCxn id="2350" idx="2"/>
          </p:cNvCxnSpPr>
          <p:nvPr/>
        </p:nvCxnSpPr>
        <p:spPr>
          <a:xfrm>
            <a:off x="9012870" y="4793737"/>
            <a:ext cx="89418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7" name="Rectangle 2366">
            <a:extLst>
              <a:ext uri="{FF2B5EF4-FFF2-40B4-BE49-F238E27FC236}">
                <a16:creationId xmlns:a16="http://schemas.microsoft.com/office/drawing/2014/main" id="{C387528A-233A-310E-E4B8-23BCF174C8BA}"/>
              </a:ext>
            </a:extLst>
          </p:cNvPr>
          <p:cNvSpPr/>
          <p:nvPr/>
        </p:nvSpPr>
        <p:spPr>
          <a:xfrm>
            <a:off x="9037536" y="2417531"/>
            <a:ext cx="869517" cy="2642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68" name="Group 2367">
            <a:extLst>
              <a:ext uri="{FF2B5EF4-FFF2-40B4-BE49-F238E27FC236}">
                <a16:creationId xmlns:a16="http://schemas.microsoft.com/office/drawing/2014/main" id="{19D6B2F5-0BB9-4F89-9FA0-ABD8E30AC738}"/>
              </a:ext>
            </a:extLst>
          </p:cNvPr>
          <p:cNvGrpSpPr/>
          <p:nvPr/>
        </p:nvGrpSpPr>
        <p:grpSpPr>
          <a:xfrm rot="16200000">
            <a:off x="9440014" y="2475847"/>
            <a:ext cx="61330" cy="300617"/>
            <a:chOff x="3470086" y="4131938"/>
            <a:chExt cx="61330" cy="300617"/>
          </a:xfrm>
        </p:grpSpPr>
        <p:sp>
          <p:nvSpPr>
            <p:cNvPr id="2369" name="Oval 2368">
              <a:extLst>
                <a:ext uri="{FF2B5EF4-FFF2-40B4-BE49-F238E27FC236}">
                  <a16:creationId xmlns:a16="http://schemas.microsoft.com/office/drawing/2014/main" id="{8E313829-A773-C845-D689-7542F7734520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70" name="Oval 2369">
              <a:extLst>
                <a:ext uri="{FF2B5EF4-FFF2-40B4-BE49-F238E27FC236}">
                  <a16:creationId xmlns:a16="http://schemas.microsoft.com/office/drawing/2014/main" id="{3952AFE9-379A-4B01-DEE3-88D00CADEAF5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71" name="Oval 2370">
              <a:extLst>
                <a:ext uri="{FF2B5EF4-FFF2-40B4-BE49-F238E27FC236}">
                  <a16:creationId xmlns:a16="http://schemas.microsoft.com/office/drawing/2014/main" id="{EB6235B2-0FBE-0783-1CA1-8253E4489224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72" name="Group 2371">
            <a:extLst>
              <a:ext uri="{FF2B5EF4-FFF2-40B4-BE49-F238E27FC236}">
                <a16:creationId xmlns:a16="http://schemas.microsoft.com/office/drawing/2014/main" id="{00136B5A-B963-0503-8B0D-0B5257D8977D}"/>
              </a:ext>
            </a:extLst>
          </p:cNvPr>
          <p:cNvGrpSpPr/>
          <p:nvPr/>
        </p:nvGrpSpPr>
        <p:grpSpPr>
          <a:xfrm rot="16200000">
            <a:off x="9440015" y="3045048"/>
            <a:ext cx="61330" cy="300617"/>
            <a:chOff x="3470086" y="4131938"/>
            <a:chExt cx="61330" cy="300617"/>
          </a:xfrm>
        </p:grpSpPr>
        <p:sp>
          <p:nvSpPr>
            <p:cNvPr id="2373" name="Oval 2372">
              <a:extLst>
                <a:ext uri="{FF2B5EF4-FFF2-40B4-BE49-F238E27FC236}">
                  <a16:creationId xmlns:a16="http://schemas.microsoft.com/office/drawing/2014/main" id="{D9D2F3BC-600E-22A0-AD55-232CDA91C293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74" name="Oval 2373">
              <a:extLst>
                <a:ext uri="{FF2B5EF4-FFF2-40B4-BE49-F238E27FC236}">
                  <a16:creationId xmlns:a16="http://schemas.microsoft.com/office/drawing/2014/main" id="{A1C1D269-CA75-6D77-1683-5A9EF66DC831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75" name="Oval 2374">
              <a:extLst>
                <a:ext uri="{FF2B5EF4-FFF2-40B4-BE49-F238E27FC236}">
                  <a16:creationId xmlns:a16="http://schemas.microsoft.com/office/drawing/2014/main" id="{2D5662ED-367C-6A2D-3878-6C3CE93397FE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76" name="Group 2375">
            <a:extLst>
              <a:ext uri="{FF2B5EF4-FFF2-40B4-BE49-F238E27FC236}">
                <a16:creationId xmlns:a16="http://schemas.microsoft.com/office/drawing/2014/main" id="{6CB7440A-C5A7-2320-9E39-BC15B47166B6}"/>
              </a:ext>
            </a:extLst>
          </p:cNvPr>
          <p:cNvGrpSpPr/>
          <p:nvPr/>
        </p:nvGrpSpPr>
        <p:grpSpPr>
          <a:xfrm rot="16200000">
            <a:off x="9440015" y="3622295"/>
            <a:ext cx="61330" cy="300617"/>
            <a:chOff x="3470086" y="4131938"/>
            <a:chExt cx="61330" cy="300617"/>
          </a:xfrm>
        </p:grpSpPr>
        <p:sp>
          <p:nvSpPr>
            <p:cNvPr id="2377" name="Oval 2376">
              <a:extLst>
                <a:ext uri="{FF2B5EF4-FFF2-40B4-BE49-F238E27FC236}">
                  <a16:creationId xmlns:a16="http://schemas.microsoft.com/office/drawing/2014/main" id="{48E7A7D0-97B0-36F2-5B6C-E79D370D41EB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78" name="Oval 2377">
              <a:extLst>
                <a:ext uri="{FF2B5EF4-FFF2-40B4-BE49-F238E27FC236}">
                  <a16:creationId xmlns:a16="http://schemas.microsoft.com/office/drawing/2014/main" id="{0488832B-5691-D7A9-16DC-870D06A20628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79" name="Oval 2378">
              <a:extLst>
                <a:ext uri="{FF2B5EF4-FFF2-40B4-BE49-F238E27FC236}">
                  <a16:creationId xmlns:a16="http://schemas.microsoft.com/office/drawing/2014/main" id="{75EB5644-4BB3-9914-5CB6-649E6FA38555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80" name="Group 2379">
            <a:extLst>
              <a:ext uri="{FF2B5EF4-FFF2-40B4-BE49-F238E27FC236}">
                <a16:creationId xmlns:a16="http://schemas.microsoft.com/office/drawing/2014/main" id="{2FD78E32-3D56-BB45-450B-75C01EBF4E24}"/>
              </a:ext>
            </a:extLst>
          </p:cNvPr>
          <p:cNvGrpSpPr/>
          <p:nvPr/>
        </p:nvGrpSpPr>
        <p:grpSpPr>
          <a:xfrm rot="16200000">
            <a:off x="9440016" y="4667177"/>
            <a:ext cx="61330" cy="300617"/>
            <a:chOff x="3470086" y="4131938"/>
            <a:chExt cx="61330" cy="300617"/>
          </a:xfrm>
        </p:grpSpPr>
        <p:sp>
          <p:nvSpPr>
            <p:cNvPr id="2381" name="Oval 2380">
              <a:extLst>
                <a:ext uri="{FF2B5EF4-FFF2-40B4-BE49-F238E27FC236}">
                  <a16:creationId xmlns:a16="http://schemas.microsoft.com/office/drawing/2014/main" id="{F8AA1688-F19F-2669-1E0F-D324589B976F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82" name="Oval 2381">
              <a:extLst>
                <a:ext uri="{FF2B5EF4-FFF2-40B4-BE49-F238E27FC236}">
                  <a16:creationId xmlns:a16="http://schemas.microsoft.com/office/drawing/2014/main" id="{9E40CFF9-7AF2-9328-CCC9-E9441B60EF56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83" name="Oval 2382">
              <a:extLst>
                <a:ext uri="{FF2B5EF4-FFF2-40B4-BE49-F238E27FC236}">
                  <a16:creationId xmlns:a16="http://schemas.microsoft.com/office/drawing/2014/main" id="{91C477CA-DB1B-AF0B-CC99-6767F6BDD177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85" name="Group 2384">
            <a:extLst>
              <a:ext uri="{FF2B5EF4-FFF2-40B4-BE49-F238E27FC236}">
                <a16:creationId xmlns:a16="http://schemas.microsoft.com/office/drawing/2014/main" id="{5A829AA4-E9D9-B739-4448-EA61F57E80E2}"/>
              </a:ext>
            </a:extLst>
          </p:cNvPr>
          <p:cNvGrpSpPr/>
          <p:nvPr/>
        </p:nvGrpSpPr>
        <p:grpSpPr>
          <a:xfrm>
            <a:off x="11371781" y="3666243"/>
            <a:ext cx="61330" cy="300617"/>
            <a:chOff x="3902336" y="4131938"/>
            <a:chExt cx="61330" cy="300617"/>
          </a:xfrm>
        </p:grpSpPr>
        <p:sp>
          <p:nvSpPr>
            <p:cNvPr id="2386" name="Oval 2385">
              <a:extLst>
                <a:ext uri="{FF2B5EF4-FFF2-40B4-BE49-F238E27FC236}">
                  <a16:creationId xmlns:a16="http://schemas.microsoft.com/office/drawing/2014/main" id="{06DFCCAE-1C80-102A-F7C2-EBF2D3D683CE}"/>
                </a:ext>
              </a:extLst>
            </p:cNvPr>
            <p:cNvSpPr/>
            <p:nvPr/>
          </p:nvSpPr>
          <p:spPr>
            <a:xfrm>
              <a:off x="3902336" y="4131938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87" name="Oval 2386">
              <a:extLst>
                <a:ext uri="{FF2B5EF4-FFF2-40B4-BE49-F238E27FC236}">
                  <a16:creationId xmlns:a16="http://schemas.microsoft.com/office/drawing/2014/main" id="{17C9E92D-00F0-B50C-7997-13BCEA04A5A7}"/>
                </a:ext>
              </a:extLst>
            </p:cNvPr>
            <p:cNvSpPr/>
            <p:nvPr/>
          </p:nvSpPr>
          <p:spPr>
            <a:xfrm>
              <a:off x="3902336" y="4251582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88" name="Oval 2387">
              <a:extLst>
                <a:ext uri="{FF2B5EF4-FFF2-40B4-BE49-F238E27FC236}">
                  <a16:creationId xmlns:a16="http://schemas.microsoft.com/office/drawing/2014/main" id="{9567E8DB-1A1B-8E83-AD02-2D212E59E98E}"/>
                </a:ext>
              </a:extLst>
            </p:cNvPr>
            <p:cNvSpPr/>
            <p:nvPr/>
          </p:nvSpPr>
          <p:spPr>
            <a:xfrm>
              <a:off x="3902336" y="4371225"/>
              <a:ext cx="61330" cy="61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392" name="TextBox 2391">
            <a:extLst>
              <a:ext uri="{FF2B5EF4-FFF2-40B4-BE49-F238E27FC236}">
                <a16:creationId xmlns:a16="http://schemas.microsoft.com/office/drawing/2014/main" id="{DD589B86-945C-D2AD-DA22-FE74B121DC39}"/>
              </a:ext>
            </a:extLst>
          </p:cNvPr>
          <p:cNvSpPr txBox="1"/>
          <p:nvPr/>
        </p:nvSpPr>
        <p:spPr>
          <a:xfrm>
            <a:off x="1023021" y="5626730"/>
            <a:ext cx="422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n>
                  <a:solidFill>
                    <a:schemeClr val="tx1"/>
                  </a:solidFill>
                </a:ln>
              </a:rPr>
              <a:t>During training</a:t>
            </a:r>
          </a:p>
        </p:txBody>
      </p:sp>
      <p:sp>
        <p:nvSpPr>
          <p:cNvPr id="2393" name="TextBox 2392">
            <a:extLst>
              <a:ext uri="{FF2B5EF4-FFF2-40B4-BE49-F238E27FC236}">
                <a16:creationId xmlns:a16="http://schemas.microsoft.com/office/drawing/2014/main" id="{CEE9196A-F6E6-79A8-9C4E-8B617A8A9530}"/>
              </a:ext>
            </a:extLst>
          </p:cNvPr>
          <p:cNvSpPr txBox="1"/>
          <p:nvPr/>
        </p:nvSpPr>
        <p:spPr>
          <a:xfrm>
            <a:off x="7205699" y="5626730"/>
            <a:ext cx="4227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n>
                  <a:solidFill>
                    <a:schemeClr val="tx1"/>
                  </a:solidFill>
                </a:ln>
              </a:rPr>
              <a:t>Making prediction</a:t>
            </a:r>
          </a:p>
          <a:p>
            <a:pPr algn="ctr"/>
            <a:r>
              <a:rPr lang="en-GB" sz="2800" i="1" dirty="0">
                <a:ln>
                  <a:solidFill>
                    <a:schemeClr val="tx1"/>
                  </a:solidFill>
                </a:ln>
              </a:rPr>
              <a:t>Dropout as SRT</a:t>
            </a:r>
          </a:p>
        </p:txBody>
      </p:sp>
    </p:spTree>
    <p:extLst>
      <p:ext uri="{BB962C8B-B14F-4D97-AF65-F5344CB8AC3E}">
        <p14:creationId xmlns:p14="http://schemas.microsoft.com/office/powerpoint/2010/main" val="182334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Methodology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MC Dropout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7E50B-6555-F116-221A-AC197694B393}"/>
              </a:ext>
            </a:extLst>
          </p:cNvPr>
          <p:cNvSpPr txBox="1"/>
          <p:nvPr/>
        </p:nvSpPr>
        <p:spPr>
          <a:xfrm>
            <a:off x="824773" y="1644991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num_x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32D2A-DE6E-5BE5-3553-11921022470D}"/>
              </a:ext>
            </a:extLst>
          </p:cNvPr>
          <p:cNvSpPr txBox="1"/>
          <p:nvPr/>
        </p:nvSpPr>
        <p:spPr>
          <a:xfrm>
            <a:off x="824773" y="1935063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num_y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62068-D377-97DC-DA4A-665CAA5AED6D}"/>
              </a:ext>
            </a:extLst>
          </p:cNvPr>
          <p:cNvSpPr txBox="1"/>
          <p:nvPr/>
        </p:nvSpPr>
        <p:spPr>
          <a:xfrm>
            <a:off x="824773" y="2225136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num_z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39334-FBCE-6FD6-BA8F-52290641DA39}"/>
              </a:ext>
            </a:extLst>
          </p:cNvPr>
          <p:cNvSpPr txBox="1"/>
          <p:nvPr/>
        </p:nvSpPr>
        <p:spPr>
          <a:xfrm>
            <a:off x="824773" y="2515208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dim_x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57D3-4B57-325D-F77E-2D3384261B51}"/>
              </a:ext>
            </a:extLst>
          </p:cNvPr>
          <p:cNvSpPr txBox="1"/>
          <p:nvPr/>
        </p:nvSpPr>
        <p:spPr>
          <a:xfrm>
            <a:off x="824773" y="2805281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dim_y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EB5D52-C97B-646E-CFEF-4479E7C58C0D}"/>
              </a:ext>
            </a:extLst>
          </p:cNvPr>
          <p:cNvSpPr txBox="1"/>
          <p:nvPr/>
        </p:nvSpPr>
        <p:spPr>
          <a:xfrm>
            <a:off x="824773" y="3095353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dim_z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69D27B-DCCD-32CF-7976-C068007952F8}"/>
              </a:ext>
            </a:extLst>
          </p:cNvPr>
          <p:cNvCxnSpPr>
            <a:cxnSpLocks/>
            <a:stCxn id="4" idx="6"/>
            <a:endCxn id="54" idx="2"/>
          </p:cNvCxnSpPr>
          <p:nvPr/>
        </p:nvCxnSpPr>
        <p:spPr>
          <a:xfrm>
            <a:off x="1712634" y="1788104"/>
            <a:ext cx="1476156" cy="971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1" name="Straight Arrow Connector 2240">
            <a:extLst>
              <a:ext uri="{FF2B5EF4-FFF2-40B4-BE49-F238E27FC236}">
                <a16:creationId xmlns:a16="http://schemas.microsoft.com/office/drawing/2014/main" id="{D5D9540C-2903-49CE-AE4C-B38B679CCA7B}"/>
              </a:ext>
            </a:extLst>
          </p:cNvPr>
          <p:cNvCxnSpPr>
            <a:cxnSpLocks/>
            <a:stCxn id="4" idx="6"/>
            <a:endCxn id="55" idx="2"/>
          </p:cNvCxnSpPr>
          <p:nvPr/>
        </p:nvCxnSpPr>
        <p:spPr>
          <a:xfrm>
            <a:off x="1712634" y="1788104"/>
            <a:ext cx="1476156" cy="4112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8" name="Straight Arrow Connector 2247">
            <a:extLst>
              <a:ext uri="{FF2B5EF4-FFF2-40B4-BE49-F238E27FC236}">
                <a16:creationId xmlns:a16="http://schemas.microsoft.com/office/drawing/2014/main" id="{111E2BB2-CE8C-DB34-524D-6E2C61C8E2CE}"/>
              </a:ext>
            </a:extLst>
          </p:cNvPr>
          <p:cNvCxnSpPr>
            <a:cxnSpLocks/>
            <a:stCxn id="4" idx="6"/>
            <a:endCxn id="57" idx="2"/>
          </p:cNvCxnSpPr>
          <p:nvPr/>
        </p:nvCxnSpPr>
        <p:spPr>
          <a:xfrm>
            <a:off x="1712634" y="1788104"/>
            <a:ext cx="1476156" cy="72536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1" name="Straight Arrow Connector 2250">
            <a:extLst>
              <a:ext uri="{FF2B5EF4-FFF2-40B4-BE49-F238E27FC236}">
                <a16:creationId xmlns:a16="http://schemas.microsoft.com/office/drawing/2014/main" id="{E245A4D3-9FE0-170D-15FB-611D9393F21C}"/>
              </a:ext>
            </a:extLst>
          </p:cNvPr>
          <p:cNvCxnSpPr>
            <a:cxnSpLocks/>
            <a:stCxn id="4" idx="6"/>
            <a:endCxn id="58" idx="2"/>
          </p:cNvCxnSpPr>
          <p:nvPr/>
        </p:nvCxnSpPr>
        <p:spPr>
          <a:xfrm>
            <a:off x="1712634" y="1788104"/>
            <a:ext cx="1476156" cy="10394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" name="Straight Arrow Connector 2253">
            <a:extLst>
              <a:ext uri="{FF2B5EF4-FFF2-40B4-BE49-F238E27FC236}">
                <a16:creationId xmlns:a16="http://schemas.microsoft.com/office/drawing/2014/main" id="{FE6F336B-A6D6-7D6D-BCB3-AAACF85D2BEE}"/>
              </a:ext>
            </a:extLst>
          </p:cNvPr>
          <p:cNvCxnSpPr>
            <a:cxnSpLocks/>
            <a:stCxn id="4" idx="6"/>
            <a:endCxn id="59" idx="2"/>
          </p:cNvCxnSpPr>
          <p:nvPr/>
        </p:nvCxnSpPr>
        <p:spPr>
          <a:xfrm>
            <a:off x="1712634" y="1788104"/>
            <a:ext cx="1476156" cy="135356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7" name="Straight Arrow Connector 2256">
            <a:extLst>
              <a:ext uri="{FF2B5EF4-FFF2-40B4-BE49-F238E27FC236}">
                <a16:creationId xmlns:a16="http://schemas.microsoft.com/office/drawing/2014/main" id="{75895840-1159-1F4A-F150-65B34349B903}"/>
              </a:ext>
            </a:extLst>
          </p:cNvPr>
          <p:cNvCxnSpPr>
            <a:cxnSpLocks/>
            <a:stCxn id="8" idx="6"/>
            <a:endCxn id="54" idx="2"/>
          </p:cNvCxnSpPr>
          <p:nvPr/>
        </p:nvCxnSpPr>
        <p:spPr>
          <a:xfrm flipV="1">
            <a:off x="1712634" y="1885259"/>
            <a:ext cx="1476156" cy="19433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0" name="Straight Arrow Connector 2259">
            <a:extLst>
              <a:ext uri="{FF2B5EF4-FFF2-40B4-BE49-F238E27FC236}">
                <a16:creationId xmlns:a16="http://schemas.microsoft.com/office/drawing/2014/main" id="{76B5D5F8-DEBC-4EE7-C0A4-82ED89E9CAC5}"/>
              </a:ext>
            </a:extLst>
          </p:cNvPr>
          <p:cNvCxnSpPr>
            <a:cxnSpLocks/>
            <a:stCxn id="8" idx="6"/>
            <a:endCxn id="55" idx="2"/>
          </p:cNvCxnSpPr>
          <p:nvPr/>
        </p:nvCxnSpPr>
        <p:spPr>
          <a:xfrm>
            <a:off x="1712634" y="2079590"/>
            <a:ext cx="1476156" cy="11977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4" name="Straight Arrow Connector 2263">
            <a:extLst>
              <a:ext uri="{FF2B5EF4-FFF2-40B4-BE49-F238E27FC236}">
                <a16:creationId xmlns:a16="http://schemas.microsoft.com/office/drawing/2014/main" id="{706C1F22-22D7-354D-5029-436A7D4F0BA2}"/>
              </a:ext>
            </a:extLst>
          </p:cNvPr>
          <p:cNvCxnSpPr>
            <a:cxnSpLocks/>
            <a:stCxn id="8" idx="6"/>
            <a:endCxn id="57" idx="2"/>
          </p:cNvCxnSpPr>
          <p:nvPr/>
        </p:nvCxnSpPr>
        <p:spPr>
          <a:xfrm>
            <a:off x="1712634" y="2079590"/>
            <a:ext cx="1476156" cy="43387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7" name="Straight Arrow Connector 2266">
            <a:extLst>
              <a:ext uri="{FF2B5EF4-FFF2-40B4-BE49-F238E27FC236}">
                <a16:creationId xmlns:a16="http://schemas.microsoft.com/office/drawing/2014/main" id="{60D09DFD-59A2-AFF2-7FD3-89791C008606}"/>
              </a:ext>
            </a:extLst>
          </p:cNvPr>
          <p:cNvCxnSpPr>
            <a:cxnSpLocks/>
            <a:stCxn id="8" idx="6"/>
            <a:endCxn id="58" idx="2"/>
          </p:cNvCxnSpPr>
          <p:nvPr/>
        </p:nvCxnSpPr>
        <p:spPr>
          <a:xfrm>
            <a:off x="1712634" y="2079590"/>
            <a:ext cx="1476156" cy="74798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2" name="Straight Arrow Connector 2271">
            <a:extLst>
              <a:ext uri="{FF2B5EF4-FFF2-40B4-BE49-F238E27FC236}">
                <a16:creationId xmlns:a16="http://schemas.microsoft.com/office/drawing/2014/main" id="{B9A7B171-EC30-79FF-AA0D-5CC327EADDC8}"/>
              </a:ext>
            </a:extLst>
          </p:cNvPr>
          <p:cNvCxnSpPr>
            <a:cxnSpLocks/>
            <a:stCxn id="8" idx="6"/>
            <a:endCxn id="59" idx="2"/>
          </p:cNvCxnSpPr>
          <p:nvPr/>
        </p:nvCxnSpPr>
        <p:spPr>
          <a:xfrm>
            <a:off x="1712634" y="2079590"/>
            <a:ext cx="1476156" cy="10620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6" name="Straight Arrow Connector 2275">
            <a:extLst>
              <a:ext uri="{FF2B5EF4-FFF2-40B4-BE49-F238E27FC236}">
                <a16:creationId xmlns:a16="http://schemas.microsoft.com/office/drawing/2014/main" id="{AE283EED-A9A2-AFF7-5098-28B90BB95439}"/>
              </a:ext>
            </a:extLst>
          </p:cNvPr>
          <p:cNvCxnSpPr>
            <a:cxnSpLocks/>
            <a:stCxn id="10" idx="6"/>
            <a:endCxn id="54" idx="2"/>
          </p:cNvCxnSpPr>
          <p:nvPr/>
        </p:nvCxnSpPr>
        <p:spPr>
          <a:xfrm flipV="1">
            <a:off x="1712634" y="1885259"/>
            <a:ext cx="1476156" cy="4858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9" name="Straight Arrow Connector 2278">
            <a:extLst>
              <a:ext uri="{FF2B5EF4-FFF2-40B4-BE49-F238E27FC236}">
                <a16:creationId xmlns:a16="http://schemas.microsoft.com/office/drawing/2014/main" id="{A43F7D48-2100-EC14-D5FD-00B09F38A3F2}"/>
              </a:ext>
            </a:extLst>
          </p:cNvPr>
          <p:cNvCxnSpPr>
            <a:cxnSpLocks/>
            <a:stCxn id="10" idx="6"/>
            <a:endCxn id="55" idx="2"/>
          </p:cNvCxnSpPr>
          <p:nvPr/>
        </p:nvCxnSpPr>
        <p:spPr>
          <a:xfrm flipV="1">
            <a:off x="1712634" y="2199362"/>
            <a:ext cx="1476156" cy="17171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7" name="Straight Arrow Connector 2286">
            <a:extLst>
              <a:ext uri="{FF2B5EF4-FFF2-40B4-BE49-F238E27FC236}">
                <a16:creationId xmlns:a16="http://schemas.microsoft.com/office/drawing/2014/main" id="{21C09BD6-0143-ADE2-3A5D-99804E5743CC}"/>
              </a:ext>
            </a:extLst>
          </p:cNvPr>
          <p:cNvCxnSpPr>
            <a:cxnSpLocks/>
            <a:stCxn id="10" idx="6"/>
            <a:endCxn id="57" idx="2"/>
          </p:cNvCxnSpPr>
          <p:nvPr/>
        </p:nvCxnSpPr>
        <p:spPr>
          <a:xfrm>
            <a:off x="1712634" y="2371076"/>
            <a:ext cx="1476156" cy="14239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8" name="Straight Arrow Connector 2317">
            <a:extLst>
              <a:ext uri="{FF2B5EF4-FFF2-40B4-BE49-F238E27FC236}">
                <a16:creationId xmlns:a16="http://schemas.microsoft.com/office/drawing/2014/main" id="{4660BC91-8007-5823-DA83-2CCECC55AB79}"/>
              </a:ext>
            </a:extLst>
          </p:cNvPr>
          <p:cNvCxnSpPr>
            <a:cxnSpLocks/>
            <a:stCxn id="10" idx="6"/>
            <a:endCxn id="58" idx="2"/>
          </p:cNvCxnSpPr>
          <p:nvPr/>
        </p:nvCxnSpPr>
        <p:spPr>
          <a:xfrm>
            <a:off x="1712634" y="2371076"/>
            <a:ext cx="1476156" cy="456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1" name="Straight Arrow Connector 2320">
            <a:extLst>
              <a:ext uri="{FF2B5EF4-FFF2-40B4-BE49-F238E27FC236}">
                <a16:creationId xmlns:a16="http://schemas.microsoft.com/office/drawing/2014/main" id="{D3DB8908-FC35-7519-E4D4-1E49544293C8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1712634" y="2371076"/>
            <a:ext cx="1476156" cy="7705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5" name="Straight Arrow Connector 2324">
            <a:extLst>
              <a:ext uri="{FF2B5EF4-FFF2-40B4-BE49-F238E27FC236}">
                <a16:creationId xmlns:a16="http://schemas.microsoft.com/office/drawing/2014/main" id="{35122091-CD0B-FF32-FDF2-E2DBA75DDFC3}"/>
              </a:ext>
            </a:extLst>
          </p:cNvPr>
          <p:cNvCxnSpPr>
            <a:cxnSpLocks/>
            <a:stCxn id="12" idx="6"/>
            <a:endCxn id="54" idx="2"/>
          </p:cNvCxnSpPr>
          <p:nvPr/>
        </p:nvCxnSpPr>
        <p:spPr>
          <a:xfrm flipV="1">
            <a:off x="1712634" y="1885259"/>
            <a:ext cx="1476156" cy="7773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1" name="Straight Arrow Connector 2330">
            <a:extLst>
              <a:ext uri="{FF2B5EF4-FFF2-40B4-BE49-F238E27FC236}">
                <a16:creationId xmlns:a16="http://schemas.microsoft.com/office/drawing/2014/main" id="{A9BD6C69-29EA-796E-E3D5-5E0B54FE17D4}"/>
              </a:ext>
            </a:extLst>
          </p:cNvPr>
          <p:cNvCxnSpPr>
            <a:cxnSpLocks/>
            <a:stCxn id="12" idx="6"/>
            <a:endCxn id="55" idx="2"/>
          </p:cNvCxnSpPr>
          <p:nvPr/>
        </p:nvCxnSpPr>
        <p:spPr>
          <a:xfrm flipV="1">
            <a:off x="1712634" y="2199362"/>
            <a:ext cx="1476156" cy="4632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4E70F094-C35E-E365-C7DC-D699517320A1}"/>
              </a:ext>
            </a:extLst>
          </p:cNvPr>
          <p:cNvCxnSpPr>
            <a:cxnSpLocks/>
            <a:stCxn id="12" idx="6"/>
            <a:endCxn id="57" idx="2"/>
          </p:cNvCxnSpPr>
          <p:nvPr/>
        </p:nvCxnSpPr>
        <p:spPr>
          <a:xfrm flipV="1">
            <a:off x="1712634" y="2513466"/>
            <a:ext cx="1476156" cy="14909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A29FDB72-18F4-63DC-E148-7B918DEA5121}"/>
              </a:ext>
            </a:extLst>
          </p:cNvPr>
          <p:cNvCxnSpPr>
            <a:cxnSpLocks/>
            <a:stCxn id="12" idx="6"/>
            <a:endCxn id="58" idx="2"/>
          </p:cNvCxnSpPr>
          <p:nvPr/>
        </p:nvCxnSpPr>
        <p:spPr>
          <a:xfrm>
            <a:off x="1712634" y="2662562"/>
            <a:ext cx="1476156" cy="1650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E33423F4-F716-2A83-2492-599BD8F01C7A}"/>
              </a:ext>
            </a:extLst>
          </p:cNvPr>
          <p:cNvCxnSpPr>
            <a:cxnSpLocks/>
            <a:stCxn id="12" idx="6"/>
            <a:endCxn id="59" idx="2"/>
          </p:cNvCxnSpPr>
          <p:nvPr/>
        </p:nvCxnSpPr>
        <p:spPr>
          <a:xfrm>
            <a:off x="1712634" y="2662562"/>
            <a:ext cx="1476156" cy="479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160D3CF0-BE40-FCB9-C1DB-9B08B7DB04A8}"/>
              </a:ext>
            </a:extLst>
          </p:cNvPr>
          <p:cNvCxnSpPr>
            <a:cxnSpLocks/>
            <a:stCxn id="14" idx="6"/>
            <a:endCxn id="54" idx="2"/>
          </p:cNvCxnSpPr>
          <p:nvPr/>
        </p:nvCxnSpPr>
        <p:spPr>
          <a:xfrm flipV="1">
            <a:off x="1712634" y="1885259"/>
            <a:ext cx="1476156" cy="106878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F910BE4E-5560-5BBB-35F3-DA56E211920D}"/>
              </a:ext>
            </a:extLst>
          </p:cNvPr>
          <p:cNvCxnSpPr>
            <a:cxnSpLocks/>
            <a:stCxn id="14" idx="6"/>
            <a:endCxn id="55" idx="2"/>
          </p:cNvCxnSpPr>
          <p:nvPr/>
        </p:nvCxnSpPr>
        <p:spPr>
          <a:xfrm flipV="1">
            <a:off x="1712634" y="2199362"/>
            <a:ext cx="1476156" cy="7546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E99335D5-D5A5-C4B3-871F-6DBEFB4B0E2A}"/>
              </a:ext>
            </a:extLst>
          </p:cNvPr>
          <p:cNvCxnSpPr>
            <a:cxnSpLocks/>
            <a:stCxn id="14" idx="6"/>
            <a:endCxn id="57" idx="2"/>
          </p:cNvCxnSpPr>
          <p:nvPr/>
        </p:nvCxnSpPr>
        <p:spPr>
          <a:xfrm flipV="1">
            <a:off x="1712634" y="2513466"/>
            <a:ext cx="1476156" cy="4405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68537A0F-F4C4-3A58-EB94-5CAF22439C28}"/>
              </a:ext>
            </a:extLst>
          </p:cNvPr>
          <p:cNvCxnSpPr>
            <a:cxnSpLocks/>
            <a:stCxn id="14" idx="6"/>
            <a:endCxn id="58" idx="2"/>
          </p:cNvCxnSpPr>
          <p:nvPr/>
        </p:nvCxnSpPr>
        <p:spPr>
          <a:xfrm flipV="1">
            <a:off x="1712634" y="2827570"/>
            <a:ext cx="1476156" cy="1264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65294BE2-E073-8000-B6D1-4152BE229A30}"/>
              </a:ext>
            </a:extLst>
          </p:cNvPr>
          <p:cNvCxnSpPr>
            <a:cxnSpLocks/>
            <a:stCxn id="14" idx="6"/>
            <a:endCxn id="59" idx="2"/>
          </p:cNvCxnSpPr>
          <p:nvPr/>
        </p:nvCxnSpPr>
        <p:spPr>
          <a:xfrm>
            <a:off x="1712634" y="2954048"/>
            <a:ext cx="1476156" cy="1876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22821155-2F84-757E-66D9-C34DEECAD863}"/>
              </a:ext>
            </a:extLst>
          </p:cNvPr>
          <p:cNvCxnSpPr>
            <a:cxnSpLocks/>
            <a:stCxn id="16" idx="6"/>
            <a:endCxn id="59" idx="2"/>
          </p:cNvCxnSpPr>
          <p:nvPr/>
        </p:nvCxnSpPr>
        <p:spPr>
          <a:xfrm flipV="1">
            <a:off x="1712634" y="3141673"/>
            <a:ext cx="1476156" cy="10386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A07F7031-C779-C282-3305-82878F49C78D}"/>
              </a:ext>
            </a:extLst>
          </p:cNvPr>
          <p:cNvCxnSpPr>
            <a:cxnSpLocks/>
            <a:stCxn id="16" idx="6"/>
            <a:endCxn id="58" idx="2"/>
          </p:cNvCxnSpPr>
          <p:nvPr/>
        </p:nvCxnSpPr>
        <p:spPr>
          <a:xfrm flipV="1">
            <a:off x="1712634" y="2827570"/>
            <a:ext cx="1476156" cy="41796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CC836BD5-5E21-2E46-8900-A9F82193C6B5}"/>
              </a:ext>
            </a:extLst>
          </p:cNvPr>
          <p:cNvCxnSpPr>
            <a:cxnSpLocks/>
            <a:stCxn id="16" idx="6"/>
            <a:endCxn id="57" idx="2"/>
          </p:cNvCxnSpPr>
          <p:nvPr/>
        </p:nvCxnSpPr>
        <p:spPr>
          <a:xfrm flipV="1">
            <a:off x="1712634" y="2513466"/>
            <a:ext cx="1476156" cy="73206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Arrow Connector 1069">
            <a:extLst>
              <a:ext uri="{FF2B5EF4-FFF2-40B4-BE49-F238E27FC236}">
                <a16:creationId xmlns:a16="http://schemas.microsoft.com/office/drawing/2014/main" id="{151D494B-F6C8-71FD-BE1B-E97A56A5ADDB}"/>
              </a:ext>
            </a:extLst>
          </p:cNvPr>
          <p:cNvCxnSpPr>
            <a:cxnSpLocks/>
            <a:stCxn id="16" idx="6"/>
            <a:endCxn id="55" idx="2"/>
          </p:cNvCxnSpPr>
          <p:nvPr/>
        </p:nvCxnSpPr>
        <p:spPr>
          <a:xfrm flipV="1">
            <a:off x="1712634" y="2199362"/>
            <a:ext cx="1476156" cy="104617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Arrow Connector 1072">
            <a:extLst>
              <a:ext uri="{FF2B5EF4-FFF2-40B4-BE49-F238E27FC236}">
                <a16:creationId xmlns:a16="http://schemas.microsoft.com/office/drawing/2014/main" id="{3389A2EB-D9B8-D1D2-B987-1628F79B2585}"/>
              </a:ext>
            </a:extLst>
          </p:cNvPr>
          <p:cNvCxnSpPr>
            <a:cxnSpLocks/>
            <a:stCxn id="16" idx="6"/>
            <a:endCxn id="54" idx="2"/>
          </p:cNvCxnSpPr>
          <p:nvPr/>
        </p:nvCxnSpPr>
        <p:spPr>
          <a:xfrm flipV="1">
            <a:off x="1712634" y="1885259"/>
            <a:ext cx="1476156" cy="136027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Arrow Connector 1075">
            <a:extLst>
              <a:ext uri="{FF2B5EF4-FFF2-40B4-BE49-F238E27FC236}">
                <a16:creationId xmlns:a16="http://schemas.microsoft.com/office/drawing/2014/main" id="{D7EB5C18-B052-7178-91CB-5583996179E0}"/>
              </a:ext>
            </a:extLst>
          </p:cNvPr>
          <p:cNvCxnSpPr>
            <a:cxnSpLocks/>
            <a:stCxn id="54" idx="6"/>
            <a:endCxn id="2201" idx="2"/>
          </p:cNvCxnSpPr>
          <p:nvPr/>
        </p:nvCxnSpPr>
        <p:spPr>
          <a:xfrm>
            <a:off x="3432424" y="1885259"/>
            <a:ext cx="1524675" cy="62748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3E8343DA-97E1-1418-B42E-30A7DEDC30C2}"/>
              </a:ext>
            </a:extLst>
          </p:cNvPr>
          <p:cNvCxnSpPr>
            <a:cxnSpLocks/>
            <a:stCxn id="55" idx="6"/>
            <a:endCxn id="2201" idx="2"/>
          </p:cNvCxnSpPr>
          <p:nvPr/>
        </p:nvCxnSpPr>
        <p:spPr>
          <a:xfrm>
            <a:off x="3432424" y="2199362"/>
            <a:ext cx="1524675" cy="3133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684E16EB-0661-5F23-BB62-CDE565559689}"/>
              </a:ext>
            </a:extLst>
          </p:cNvPr>
          <p:cNvCxnSpPr>
            <a:cxnSpLocks/>
            <a:stCxn id="57" idx="6"/>
            <a:endCxn id="2201" idx="2"/>
          </p:cNvCxnSpPr>
          <p:nvPr/>
        </p:nvCxnSpPr>
        <p:spPr>
          <a:xfrm flipV="1">
            <a:off x="3432424" y="2512744"/>
            <a:ext cx="1524675" cy="7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ABF7F82E-45D7-83E2-C9C3-8EB193C3C7A0}"/>
              </a:ext>
            </a:extLst>
          </p:cNvPr>
          <p:cNvCxnSpPr>
            <a:cxnSpLocks/>
            <a:stCxn id="58" idx="6"/>
            <a:endCxn id="2201" idx="2"/>
          </p:cNvCxnSpPr>
          <p:nvPr/>
        </p:nvCxnSpPr>
        <p:spPr>
          <a:xfrm flipV="1">
            <a:off x="3432424" y="2512744"/>
            <a:ext cx="1524675" cy="3148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4" name="Straight Arrow Connector 2383">
            <a:extLst>
              <a:ext uri="{FF2B5EF4-FFF2-40B4-BE49-F238E27FC236}">
                <a16:creationId xmlns:a16="http://schemas.microsoft.com/office/drawing/2014/main" id="{3A4D6835-4A89-8BC1-03F1-F77C1B604107}"/>
              </a:ext>
            </a:extLst>
          </p:cNvPr>
          <p:cNvCxnSpPr>
            <a:cxnSpLocks/>
            <a:stCxn id="59" idx="6"/>
            <a:endCxn id="2201" idx="2"/>
          </p:cNvCxnSpPr>
          <p:nvPr/>
        </p:nvCxnSpPr>
        <p:spPr>
          <a:xfrm flipV="1">
            <a:off x="3432424" y="2512744"/>
            <a:ext cx="1524675" cy="62892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BD57839-F84D-C40F-AFBE-C840AE563F4F}"/>
              </a:ext>
            </a:extLst>
          </p:cNvPr>
          <p:cNvSpPr/>
          <p:nvPr/>
        </p:nvSpPr>
        <p:spPr>
          <a:xfrm>
            <a:off x="1469000" y="1666287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F891DF-BFF5-468E-3F61-905E36394AAF}"/>
              </a:ext>
            </a:extLst>
          </p:cNvPr>
          <p:cNvSpPr/>
          <p:nvPr/>
        </p:nvSpPr>
        <p:spPr>
          <a:xfrm>
            <a:off x="1469000" y="1957773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53215E-B55F-3AD9-72BA-235D50D90B45}"/>
              </a:ext>
            </a:extLst>
          </p:cNvPr>
          <p:cNvSpPr/>
          <p:nvPr/>
        </p:nvSpPr>
        <p:spPr>
          <a:xfrm>
            <a:off x="1469000" y="2249259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2B9014-E2AE-0F53-EA27-75EFA43D2A77}"/>
              </a:ext>
            </a:extLst>
          </p:cNvPr>
          <p:cNvSpPr/>
          <p:nvPr/>
        </p:nvSpPr>
        <p:spPr>
          <a:xfrm>
            <a:off x="1469000" y="2540745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E1E822-B211-BAC0-188D-E6C20A79F830}"/>
              </a:ext>
            </a:extLst>
          </p:cNvPr>
          <p:cNvSpPr/>
          <p:nvPr/>
        </p:nvSpPr>
        <p:spPr>
          <a:xfrm>
            <a:off x="1469000" y="2832231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E6E88A-BACC-13E4-7667-E9DADC9090A0}"/>
              </a:ext>
            </a:extLst>
          </p:cNvPr>
          <p:cNvSpPr/>
          <p:nvPr/>
        </p:nvSpPr>
        <p:spPr>
          <a:xfrm>
            <a:off x="1469000" y="3123717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01" name="Oval 2200">
            <a:extLst>
              <a:ext uri="{FF2B5EF4-FFF2-40B4-BE49-F238E27FC236}">
                <a16:creationId xmlns:a16="http://schemas.microsoft.com/office/drawing/2014/main" id="{3D6BCDCD-42EB-E892-5ECD-6A411B04B806}"/>
              </a:ext>
            </a:extLst>
          </p:cNvPr>
          <p:cNvSpPr/>
          <p:nvPr/>
        </p:nvSpPr>
        <p:spPr>
          <a:xfrm>
            <a:off x="4957099" y="2390927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4586277-D16C-34E9-5E0F-B81E29675E28}"/>
              </a:ext>
            </a:extLst>
          </p:cNvPr>
          <p:cNvSpPr/>
          <p:nvPr/>
        </p:nvSpPr>
        <p:spPr>
          <a:xfrm>
            <a:off x="3188790" y="1763442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4830CE0-11AA-1CFE-0E56-520FC475B12F}"/>
              </a:ext>
            </a:extLst>
          </p:cNvPr>
          <p:cNvSpPr/>
          <p:nvPr/>
        </p:nvSpPr>
        <p:spPr>
          <a:xfrm>
            <a:off x="3188790" y="2077545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6EAB89D-19B3-1801-9A79-9CB4A205CD8B}"/>
              </a:ext>
            </a:extLst>
          </p:cNvPr>
          <p:cNvSpPr/>
          <p:nvPr/>
        </p:nvSpPr>
        <p:spPr>
          <a:xfrm>
            <a:off x="3188790" y="2391649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69846E-EAAF-0C5B-505A-CC1105BCA424}"/>
              </a:ext>
            </a:extLst>
          </p:cNvPr>
          <p:cNvSpPr/>
          <p:nvPr/>
        </p:nvSpPr>
        <p:spPr>
          <a:xfrm>
            <a:off x="3188790" y="2705753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B85648E-CAB4-6A3D-7685-5659F3C7CE85}"/>
              </a:ext>
            </a:extLst>
          </p:cNvPr>
          <p:cNvSpPr/>
          <p:nvPr/>
        </p:nvSpPr>
        <p:spPr>
          <a:xfrm>
            <a:off x="3188790" y="3019856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1BFD1E2-B7BB-E941-5B48-E421BD1988B9}"/>
              </a:ext>
            </a:extLst>
          </p:cNvPr>
          <p:cNvSpPr/>
          <p:nvPr/>
        </p:nvSpPr>
        <p:spPr>
          <a:xfrm>
            <a:off x="824773" y="3571844"/>
            <a:ext cx="4830303" cy="3040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DD766F62-2C3C-64BE-0A40-8132382D243F}"/>
              </a:ext>
            </a:extLst>
          </p:cNvPr>
          <p:cNvSpPr txBox="1"/>
          <p:nvPr/>
        </p:nvSpPr>
        <p:spPr>
          <a:xfrm>
            <a:off x="2583011" y="1075286"/>
            <a:ext cx="157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TRAINING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85743D0-E8D7-09E0-151C-4C830BB2402E}"/>
              </a:ext>
            </a:extLst>
          </p:cNvPr>
          <p:cNvSpPr/>
          <p:nvPr/>
        </p:nvSpPr>
        <p:spPr>
          <a:xfrm>
            <a:off x="660400" y="1453799"/>
            <a:ext cx="5137820" cy="5261325"/>
          </a:xfrm>
          <a:prstGeom prst="rect">
            <a:avLst/>
          </a:prstGeom>
          <a:noFill/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9" name="TextBox 2208">
            <a:extLst>
              <a:ext uri="{FF2B5EF4-FFF2-40B4-BE49-F238E27FC236}">
                <a16:creationId xmlns:a16="http://schemas.microsoft.com/office/drawing/2014/main" id="{699949FB-CFBE-9A52-8F60-4DC1AA12A2A3}"/>
              </a:ext>
            </a:extLst>
          </p:cNvPr>
          <p:cNvSpPr txBox="1"/>
          <p:nvPr/>
        </p:nvSpPr>
        <p:spPr>
          <a:xfrm>
            <a:off x="6260373" y="1644991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num_x</a:t>
            </a:r>
          </a:p>
        </p:txBody>
      </p:sp>
      <p:sp>
        <p:nvSpPr>
          <p:cNvPr id="2210" name="TextBox 2209">
            <a:extLst>
              <a:ext uri="{FF2B5EF4-FFF2-40B4-BE49-F238E27FC236}">
                <a16:creationId xmlns:a16="http://schemas.microsoft.com/office/drawing/2014/main" id="{29F7E6B0-858E-2C1B-913A-7A25632A212A}"/>
              </a:ext>
            </a:extLst>
          </p:cNvPr>
          <p:cNvSpPr txBox="1"/>
          <p:nvPr/>
        </p:nvSpPr>
        <p:spPr>
          <a:xfrm>
            <a:off x="6260373" y="1935063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num_y</a:t>
            </a:r>
          </a:p>
        </p:txBody>
      </p:sp>
      <p:sp>
        <p:nvSpPr>
          <p:cNvPr id="2211" name="TextBox 2210">
            <a:extLst>
              <a:ext uri="{FF2B5EF4-FFF2-40B4-BE49-F238E27FC236}">
                <a16:creationId xmlns:a16="http://schemas.microsoft.com/office/drawing/2014/main" id="{4D766FCE-BF41-396C-96B4-CC4D4ADB5C68}"/>
              </a:ext>
            </a:extLst>
          </p:cNvPr>
          <p:cNvSpPr txBox="1"/>
          <p:nvPr/>
        </p:nvSpPr>
        <p:spPr>
          <a:xfrm>
            <a:off x="6260373" y="2225136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num_z</a:t>
            </a:r>
          </a:p>
        </p:txBody>
      </p:sp>
      <p:sp>
        <p:nvSpPr>
          <p:cNvPr id="2213" name="TextBox 2212">
            <a:extLst>
              <a:ext uri="{FF2B5EF4-FFF2-40B4-BE49-F238E27FC236}">
                <a16:creationId xmlns:a16="http://schemas.microsoft.com/office/drawing/2014/main" id="{D3F61A82-EF1F-ECF0-B4AA-824131D0365B}"/>
              </a:ext>
            </a:extLst>
          </p:cNvPr>
          <p:cNvSpPr txBox="1"/>
          <p:nvPr/>
        </p:nvSpPr>
        <p:spPr>
          <a:xfrm>
            <a:off x="6260373" y="2515208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dim_x</a:t>
            </a:r>
          </a:p>
        </p:txBody>
      </p:sp>
      <p:sp>
        <p:nvSpPr>
          <p:cNvPr id="2214" name="TextBox 2213">
            <a:extLst>
              <a:ext uri="{FF2B5EF4-FFF2-40B4-BE49-F238E27FC236}">
                <a16:creationId xmlns:a16="http://schemas.microsoft.com/office/drawing/2014/main" id="{8279557D-FE9B-01CC-B9B9-78B5FF01CA81}"/>
              </a:ext>
            </a:extLst>
          </p:cNvPr>
          <p:cNvSpPr txBox="1"/>
          <p:nvPr/>
        </p:nvSpPr>
        <p:spPr>
          <a:xfrm>
            <a:off x="6260373" y="2805281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dim_y</a:t>
            </a:r>
          </a:p>
        </p:txBody>
      </p:sp>
      <p:sp>
        <p:nvSpPr>
          <p:cNvPr id="2215" name="TextBox 2214">
            <a:extLst>
              <a:ext uri="{FF2B5EF4-FFF2-40B4-BE49-F238E27FC236}">
                <a16:creationId xmlns:a16="http://schemas.microsoft.com/office/drawing/2014/main" id="{B4A074A7-705F-CC44-453E-789B20224E6A}"/>
              </a:ext>
            </a:extLst>
          </p:cNvPr>
          <p:cNvSpPr txBox="1"/>
          <p:nvPr/>
        </p:nvSpPr>
        <p:spPr>
          <a:xfrm>
            <a:off x="6260373" y="3095353"/>
            <a:ext cx="80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alpha val="55000"/>
                  </a:schemeClr>
                </a:solidFill>
              </a:rPr>
              <a:t>dim_z</a:t>
            </a:r>
          </a:p>
        </p:txBody>
      </p:sp>
      <p:cxnSp>
        <p:nvCxnSpPr>
          <p:cNvPr id="2216" name="Straight Arrow Connector 2215">
            <a:extLst>
              <a:ext uri="{FF2B5EF4-FFF2-40B4-BE49-F238E27FC236}">
                <a16:creationId xmlns:a16="http://schemas.microsoft.com/office/drawing/2014/main" id="{CAF415CD-F89A-BFE8-3351-F6A185523B0A}"/>
              </a:ext>
            </a:extLst>
          </p:cNvPr>
          <p:cNvCxnSpPr>
            <a:cxnSpLocks/>
            <a:stCxn id="2444" idx="6"/>
            <a:endCxn id="2451" idx="2"/>
          </p:cNvCxnSpPr>
          <p:nvPr/>
        </p:nvCxnSpPr>
        <p:spPr>
          <a:xfrm>
            <a:off x="7148234" y="1788104"/>
            <a:ext cx="1476156" cy="971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7" name="Straight Arrow Connector 2216">
            <a:extLst>
              <a:ext uri="{FF2B5EF4-FFF2-40B4-BE49-F238E27FC236}">
                <a16:creationId xmlns:a16="http://schemas.microsoft.com/office/drawing/2014/main" id="{F5677AB2-A9DE-2DA8-F1EB-EDEBA7701165}"/>
              </a:ext>
            </a:extLst>
          </p:cNvPr>
          <p:cNvCxnSpPr>
            <a:cxnSpLocks/>
            <a:stCxn id="2444" idx="6"/>
            <a:endCxn id="2452" idx="2"/>
          </p:cNvCxnSpPr>
          <p:nvPr/>
        </p:nvCxnSpPr>
        <p:spPr>
          <a:xfrm>
            <a:off x="7148234" y="1788104"/>
            <a:ext cx="1476156" cy="4112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8" name="Straight Arrow Connector 2217">
            <a:extLst>
              <a:ext uri="{FF2B5EF4-FFF2-40B4-BE49-F238E27FC236}">
                <a16:creationId xmlns:a16="http://schemas.microsoft.com/office/drawing/2014/main" id="{79C45BD5-9122-1A82-7D1F-60B4962E5E2F}"/>
              </a:ext>
            </a:extLst>
          </p:cNvPr>
          <p:cNvCxnSpPr>
            <a:cxnSpLocks/>
            <a:stCxn id="2444" idx="6"/>
            <a:endCxn id="2453" idx="2"/>
          </p:cNvCxnSpPr>
          <p:nvPr/>
        </p:nvCxnSpPr>
        <p:spPr>
          <a:xfrm>
            <a:off x="7148234" y="1788104"/>
            <a:ext cx="1476156" cy="72536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9" name="Straight Arrow Connector 2218">
            <a:extLst>
              <a:ext uri="{FF2B5EF4-FFF2-40B4-BE49-F238E27FC236}">
                <a16:creationId xmlns:a16="http://schemas.microsoft.com/office/drawing/2014/main" id="{B28B2C57-D2A3-E2AE-AD33-6A83FE401F5F}"/>
              </a:ext>
            </a:extLst>
          </p:cNvPr>
          <p:cNvCxnSpPr>
            <a:cxnSpLocks/>
            <a:stCxn id="2444" idx="6"/>
            <a:endCxn id="2454" idx="2"/>
          </p:cNvCxnSpPr>
          <p:nvPr/>
        </p:nvCxnSpPr>
        <p:spPr>
          <a:xfrm>
            <a:off x="7148234" y="1788104"/>
            <a:ext cx="1476156" cy="10394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0" name="Straight Arrow Connector 2219">
            <a:extLst>
              <a:ext uri="{FF2B5EF4-FFF2-40B4-BE49-F238E27FC236}">
                <a16:creationId xmlns:a16="http://schemas.microsoft.com/office/drawing/2014/main" id="{D2D586A5-B0D1-F29D-EA3B-9B7DA8ECD43E}"/>
              </a:ext>
            </a:extLst>
          </p:cNvPr>
          <p:cNvCxnSpPr>
            <a:cxnSpLocks/>
            <a:stCxn id="2444" idx="6"/>
            <a:endCxn id="2455" idx="2"/>
          </p:cNvCxnSpPr>
          <p:nvPr/>
        </p:nvCxnSpPr>
        <p:spPr>
          <a:xfrm>
            <a:off x="7148234" y="1788104"/>
            <a:ext cx="1476156" cy="135356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1" name="Straight Arrow Connector 2220">
            <a:extLst>
              <a:ext uri="{FF2B5EF4-FFF2-40B4-BE49-F238E27FC236}">
                <a16:creationId xmlns:a16="http://schemas.microsoft.com/office/drawing/2014/main" id="{DC2BBFCE-C322-F62C-A8DE-16EDF27E13DC}"/>
              </a:ext>
            </a:extLst>
          </p:cNvPr>
          <p:cNvCxnSpPr>
            <a:cxnSpLocks/>
            <a:stCxn id="2445" idx="6"/>
            <a:endCxn id="2451" idx="2"/>
          </p:cNvCxnSpPr>
          <p:nvPr/>
        </p:nvCxnSpPr>
        <p:spPr>
          <a:xfrm flipV="1">
            <a:off x="7148234" y="1885259"/>
            <a:ext cx="1476156" cy="19433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2" name="Straight Arrow Connector 2221">
            <a:extLst>
              <a:ext uri="{FF2B5EF4-FFF2-40B4-BE49-F238E27FC236}">
                <a16:creationId xmlns:a16="http://schemas.microsoft.com/office/drawing/2014/main" id="{1918624B-BBF5-C4DB-5C2C-B516B5D483C7}"/>
              </a:ext>
            </a:extLst>
          </p:cNvPr>
          <p:cNvCxnSpPr>
            <a:cxnSpLocks/>
            <a:stCxn id="2445" idx="6"/>
            <a:endCxn id="2452" idx="2"/>
          </p:cNvCxnSpPr>
          <p:nvPr/>
        </p:nvCxnSpPr>
        <p:spPr>
          <a:xfrm>
            <a:off x="7148234" y="2079590"/>
            <a:ext cx="1476156" cy="11977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3" name="Straight Arrow Connector 2222">
            <a:extLst>
              <a:ext uri="{FF2B5EF4-FFF2-40B4-BE49-F238E27FC236}">
                <a16:creationId xmlns:a16="http://schemas.microsoft.com/office/drawing/2014/main" id="{D935F526-1C18-96F9-3A1D-E7190C6D023F}"/>
              </a:ext>
            </a:extLst>
          </p:cNvPr>
          <p:cNvCxnSpPr>
            <a:cxnSpLocks/>
            <a:stCxn id="2445" idx="6"/>
            <a:endCxn id="2453" idx="2"/>
          </p:cNvCxnSpPr>
          <p:nvPr/>
        </p:nvCxnSpPr>
        <p:spPr>
          <a:xfrm>
            <a:off x="7148234" y="2079590"/>
            <a:ext cx="1476156" cy="43387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4" name="Straight Arrow Connector 2223">
            <a:extLst>
              <a:ext uri="{FF2B5EF4-FFF2-40B4-BE49-F238E27FC236}">
                <a16:creationId xmlns:a16="http://schemas.microsoft.com/office/drawing/2014/main" id="{4A01F4DC-AE13-2A2F-4535-E0C2A2E0D79B}"/>
              </a:ext>
            </a:extLst>
          </p:cNvPr>
          <p:cNvCxnSpPr>
            <a:cxnSpLocks/>
            <a:stCxn id="2445" idx="6"/>
            <a:endCxn id="2454" idx="2"/>
          </p:cNvCxnSpPr>
          <p:nvPr/>
        </p:nvCxnSpPr>
        <p:spPr>
          <a:xfrm>
            <a:off x="7148234" y="2079590"/>
            <a:ext cx="1476156" cy="74798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5" name="Straight Arrow Connector 2224">
            <a:extLst>
              <a:ext uri="{FF2B5EF4-FFF2-40B4-BE49-F238E27FC236}">
                <a16:creationId xmlns:a16="http://schemas.microsoft.com/office/drawing/2014/main" id="{3FFDBC28-E60F-619D-B9D9-883F03106618}"/>
              </a:ext>
            </a:extLst>
          </p:cNvPr>
          <p:cNvCxnSpPr>
            <a:cxnSpLocks/>
            <a:stCxn id="2445" idx="6"/>
            <a:endCxn id="2455" idx="2"/>
          </p:cNvCxnSpPr>
          <p:nvPr/>
        </p:nvCxnSpPr>
        <p:spPr>
          <a:xfrm>
            <a:off x="7148234" y="2079590"/>
            <a:ext cx="1476156" cy="10620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6" name="Straight Arrow Connector 2225">
            <a:extLst>
              <a:ext uri="{FF2B5EF4-FFF2-40B4-BE49-F238E27FC236}">
                <a16:creationId xmlns:a16="http://schemas.microsoft.com/office/drawing/2014/main" id="{97617F30-1B74-A438-3154-44D5AC7C2CF2}"/>
              </a:ext>
            </a:extLst>
          </p:cNvPr>
          <p:cNvCxnSpPr>
            <a:cxnSpLocks/>
            <a:stCxn id="2446" idx="6"/>
            <a:endCxn id="2451" idx="2"/>
          </p:cNvCxnSpPr>
          <p:nvPr/>
        </p:nvCxnSpPr>
        <p:spPr>
          <a:xfrm flipV="1">
            <a:off x="7148234" y="1885259"/>
            <a:ext cx="1476156" cy="4858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7" name="Straight Arrow Connector 2226">
            <a:extLst>
              <a:ext uri="{FF2B5EF4-FFF2-40B4-BE49-F238E27FC236}">
                <a16:creationId xmlns:a16="http://schemas.microsoft.com/office/drawing/2014/main" id="{4985F2DF-08AF-3B1E-F1C4-0149440C0F4F}"/>
              </a:ext>
            </a:extLst>
          </p:cNvPr>
          <p:cNvCxnSpPr>
            <a:cxnSpLocks/>
            <a:stCxn id="2446" idx="6"/>
            <a:endCxn id="2452" idx="2"/>
          </p:cNvCxnSpPr>
          <p:nvPr/>
        </p:nvCxnSpPr>
        <p:spPr>
          <a:xfrm flipV="1">
            <a:off x="7148234" y="2199362"/>
            <a:ext cx="1476156" cy="17171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8" name="Straight Arrow Connector 2227">
            <a:extLst>
              <a:ext uri="{FF2B5EF4-FFF2-40B4-BE49-F238E27FC236}">
                <a16:creationId xmlns:a16="http://schemas.microsoft.com/office/drawing/2014/main" id="{64D90B5D-2978-C0D6-5918-B0E1EE2CCED6}"/>
              </a:ext>
            </a:extLst>
          </p:cNvPr>
          <p:cNvCxnSpPr>
            <a:cxnSpLocks/>
            <a:stCxn id="2446" idx="6"/>
            <a:endCxn id="2453" idx="2"/>
          </p:cNvCxnSpPr>
          <p:nvPr/>
        </p:nvCxnSpPr>
        <p:spPr>
          <a:xfrm>
            <a:off x="7148234" y="2371076"/>
            <a:ext cx="1476156" cy="14239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9" name="Straight Arrow Connector 2228">
            <a:extLst>
              <a:ext uri="{FF2B5EF4-FFF2-40B4-BE49-F238E27FC236}">
                <a16:creationId xmlns:a16="http://schemas.microsoft.com/office/drawing/2014/main" id="{2695EB14-3262-82C9-ACCA-33DC49A90493}"/>
              </a:ext>
            </a:extLst>
          </p:cNvPr>
          <p:cNvCxnSpPr>
            <a:cxnSpLocks/>
            <a:stCxn id="2446" idx="6"/>
            <a:endCxn id="2454" idx="2"/>
          </p:cNvCxnSpPr>
          <p:nvPr/>
        </p:nvCxnSpPr>
        <p:spPr>
          <a:xfrm>
            <a:off x="7148234" y="2371076"/>
            <a:ext cx="1476156" cy="456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0" name="Straight Arrow Connector 2229">
            <a:extLst>
              <a:ext uri="{FF2B5EF4-FFF2-40B4-BE49-F238E27FC236}">
                <a16:creationId xmlns:a16="http://schemas.microsoft.com/office/drawing/2014/main" id="{C3A94C85-14D4-311B-E138-CB2E750A3FD7}"/>
              </a:ext>
            </a:extLst>
          </p:cNvPr>
          <p:cNvCxnSpPr>
            <a:cxnSpLocks/>
            <a:stCxn id="2446" idx="6"/>
            <a:endCxn id="2455" idx="2"/>
          </p:cNvCxnSpPr>
          <p:nvPr/>
        </p:nvCxnSpPr>
        <p:spPr>
          <a:xfrm>
            <a:off x="7148234" y="2371076"/>
            <a:ext cx="1476156" cy="7705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1" name="Straight Arrow Connector 2230">
            <a:extLst>
              <a:ext uri="{FF2B5EF4-FFF2-40B4-BE49-F238E27FC236}">
                <a16:creationId xmlns:a16="http://schemas.microsoft.com/office/drawing/2014/main" id="{2B1BE970-5BC0-43C3-3A2D-EBCA16C178A8}"/>
              </a:ext>
            </a:extLst>
          </p:cNvPr>
          <p:cNvCxnSpPr>
            <a:cxnSpLocks/>
            <a:stCxn id="2447" idx="6"/>
            <a:endCxn id="2451" idx="2"/>
          </p:cNvCxnSpPr>
          <p:nvPr/>
        </p:nvCxnSpPr>
        <p:spPr>
          <a:xfrm flipV="1">
            <a:off x="7148234" y="1885259"/>
            <a:ext cx="1476156" cy="7773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2" name="Straight Arrow Connector 2231">
            <a:extLst>
              <a:ext uri="{FF2B5EF4-FFF2-40B4-BE49-F238E27FC236}">
                <a16:creationId xmlns:a16="http://schemas.microsoft.com/office/drawing/2014/main" id="{ABF22A31-6708-E887-616E-EBD8D95AC6E4}"/>
              </a:ext>
            </a:extLst>
          </p:cNvPr>
          <p:cNvCxnSpPr>
            <a:cxnSpLocks/>
            <a:stCxn id="2447" idx="6"/>
            <a:endCxn id="2452" idx="2"/>
          </p:cNvCxnSpPr>
          <p:nvPr/>
        </p:nvCxnSpPr>
        <p:spPr>
          <a:xfrm flipV="1">
            <a:off x="7148234" y="2199362"/>
            <a:ext cx="1476156" cy="4632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3" name="Straight Arrow Connector 2232">
            <a:extLst>
              <a:ext uri="{FF2B5EF4-FFF2-40B4-BE49-F238E27FC236}">
                <a16:creationId xmlns:a16="http://schemas.microsoft.com/office/drawing/2014/main" id="{CEEBF97A-6C8D-7DAE-4660-F571EC7855E0}"/>
              </a:ext>
            </a:extLst>
          </p:cNvPr>
          <p:cNvCxnSpPr>
            <a:cxnSpLocks/>
            <a:stCxn id="2447" idx="6"/>
            <a:endCxn id="2453" idx="2"/>
          </p:cNvCxnSpPr>
          <p:nvPr/>
        </p:nvCxnSpPr>
        <p:spPr>
          <a:xfrm flipV="1">
            <a:off x="7148234" y="2513466"/>
            <a:ext cx="1476156" cy="14909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4" name="Straight Arrow Connector 2233">
            <a:extLst>
              <a:ext uri="{FF2B5EF4-FFF2-40B4-BE49-F238E27FC236}">
                <a16:creationId xmlns:a16="http://schemas.microsoft.com/office/drawing/2014/main" id="{15E41687-D808-9D14-E4E4-CC89A20E3574}"/>
              </a:ext>
            </a:extLst>
          </p:cNvPr>
          <p:cNvCxnSpPr>
            <a:cxnSpLocks/>
            <a:stCxn id="2447" idx="6"/>
            <a:endCxn id="2454" idx="2"/>
          </p:cNvCxnSpPr>
          <p:nvPr/>
        </p:nvCxnSpPr>
        <p:spPr>
          <a:xfrm>
            <a:off x="7148234" y="2662562"/>
            <a:ext cx="1476156" cy="1650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5" name="Straight Arrow Connector 2234">
            <a:extLst>
              <a:ext uri="{FF2B5EF4-FFF2-40B4-BE49-F238E27FC236}">
                <a16:creationId xmlns:a16="http://schemas.microsoft.com/office/drawing/2014/main" id="{115AF019-D17B-CB68-AE3E-D6BB239726C8}"/>
              </a:ext>
            </a:extLst>
          </p:cNvPr>
          <p:cNvCxnSpPr>
            <a:cxnSpLocks/>
            <a:stCxn id="2447" idx="6"/>
            <a:endCxn id="2455" idx="2"/>
          </p:cNvCxnSpPr>
          <p:nvPr/>
        </p:nvCxnSpPr>
        <p:spPr>
          <a:xfrm>
            <a:off x="7148234" y="2662562"/>
            <a:ext cx="1476156" cy="479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7" name="Straight Arrow Connector 2236">
            <a:extLst>
              <a:ext uri="{FF2B5EF4-FFF2-40B4-BE49-F238E27FC236}">
                <a16:creationId xmlns:a16="http://schemas.microsoft.com/office/drawing/2014/main" id="{4499E47E-AA88-C4C2-704F-1CC069167947}"/>
              </a:ext>
            </a:extLst>
          </p:cNvPr>
          <p:cNvCxnSpPr>
            <a:cxnSpLocks/>
            <a:stCxn id="2448" idx="6"/>
            <a:endCxn id="2451" idx="2"/>
          </p:cNvCxnSpPr>
          <p:nvPr/>
        </p:nvCxnSpPr>
        <p:spPr>
          <a:xfrm flipV="1">
            <a:off x="7148234" y="1885259"/>
            <a:ext cx="1476156" cy="106878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8" name="Straight Arrow Connector 2237">
            <a:extLst>
              <a:ext uri="{FF2B5EF4-FFF2-40B4-BE49-F238E27FC236}">
                <a16:creationId xmlns:a16="http://schemas.microsoft.com/office/drawing/2014/main" id="{1107393D-BD5B-9844-6D03-75D837F2C756}"/>
              </a:ext>
            </a:extLst>
          </p:cNvPr>
          <p:cNvCxnSpPr>
            <a:cxnSpLocks/>
            <a:stCxn id="2448" idx="6"/>
            <a:endCxn id="2452" idx="2"/>
          </p:cNvCxnSpPr>
          <p:nvPr/>
        </p:nvCxnSpPr>
        <p:spPr>
          <a:xfrm flipV="1">
            <a:off x="7148234" y="2199362"/>
            <a:ext cx="1476156" cy="7546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9" name="Straight Arrow Connector 2238">
            <a:extLst>
              <a:ext uri="{FF2B5EF4-FFF2-40B4-BE49-F238E27FC236}">
                <a16:creationId xmlns:a16="http://schemas.microsoft.com/office/drawing/2014/main" id="{F1C46A3A-820F-9851-02E1-0C6C699012E0}"/>
              </a:ext>
            </a:extLst>
          </p:cNvPr>
          <p:cNvCxnSpPr>
            <a:cxnSpLocks/>
            <a:stCxn id="2448" idx="6"/>
            <a:endCxn id="2453" idx="2"/>
          </p:cNvCxnSpPr>
          <p:nvPr/>
        </p:nvCxnSpPr>
        <p:spPr>
          <a:xfrm flipV="1">
            <a:off x="7148234" y="2513466"/>
            <a:ext cx="1476156" cy="4405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2" name="Straight Arrow Connector 2431">
            <a:extLst>
              <a:ext uri="{FF2B5EF4-FFF2-40B4-BE49-F238E27FC236}">
                <a16:creationId xmlns:a16="http://schemas.microsoft.com/office/drawing/2014/main" id="{4159363D-D023-AF66-173F-092603A4AADF}"/>
              </a:ext>
            </a:extLst>
          </p:cNvPr>
          <p:cNvCxnSpPr>
            <a:cxnSpLocks/>
            <a:stCxn id="2448" idx="6"/>
            <a:endCxn id="2454" idx="2"/>
          </p:cNvCxnSpPr>
          <p:nvPr/>
        </p:nvCxnSpPr>
        <p:spPr>
          <a:xfrm flipV="1">
            <a:off x="7148234" y="2827570"/>
            <a:ext cx="1476156" cy="1264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3" name="Straight Arrow Connector 2432">
            <a:extLst>
              <a:ext uri="{FF2B5EF4-FFF2-40B4-BE49-F238E27FC236}">
                <a16:creationId xmlns:a16="http://schemas.microsoft.com/office/drawing/2014/main" id="{AD9A51E3-434F-66BD-069E-341988DF49E8}"/>
              </a:ext>
            </a:extLst>
          </p:cNvPr>
          <p:cNvCxnSpPr>
            <a:cxnSpLocks/>
            <a:stCxn id="2448" idx="6"/>
            <a:endCxn id="2455" idx="2"/>
          </p:cNvCxnSpPr>
          <p:nvPr/>
        </p:nvCxnSpPr>
        <p:spPr>
          <a:xfrm>
            <a:off x="7148234" y="2954048"/>
            <a:ext cx="1476156" cy="1876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4" name="Straight Arrow Connector 2433">
            <a:extLst>
              <a:ext uri="{FF2B5EF4-FFF2-40B4-BE49-F238E27FC236}">
                <a16:creationId xmlns:a16="http://schemas.microsoft.com/office/drawing/2014/main" id="{C857BACE-24E4-3A13-3609-F928F4D149E1}"/>
              </a:ext>
            </a:extLst>
          </p:cNvPr>
          <p:cNvCxnSpPr>
            <a:cxnSpLocks/>
            <a:stCxn id="2449" idx="6"/>
            <a:endCxn id="2455" idx="2"/>
          </p:cNvCxnSpPr>
          <p:nvPr/>
        </p:nvCxnSpPr>
        <p:spPr>
          <a:xfrm flipV="1">
            <a:off x="7148234" y="3141673"/>
            <a:ext cx="1476156" cy="10386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5" name="Straight Arrow Connector 2434">
            <a:extLst>
              <a:ext uri="{FF2B5EF4-FFF2-40B4-BE49-F238E27FC236}">
                <a16:creationId xmlns:a16="http://schemas.microsoft.com/office/drawing/2014/main" id="{6B1268FE-F3E2-BF14-E899-3A2CB996C93F}"/>
              </a:ext>
            </a:extLst>
          </p:cNvPr>
          <p:cNvCxnSpPr>
            <a:cxnSpLocks/>
            <a:stCxn id="2449" idx="6"/>
            <a:endCxn id="2454" idx="2"/>
          </p:cNvCxnSpPr>
          <p:nvPr/>
        </p:nvCxnSpPr>
        <p:spPr>
          <a:xfrm flipV="1">
            <a:off x="7148234" y="2827570"/>
            <a:ext cx="1476156" cy="41796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6" name="Straight Arrow Connector 2435">
            <a:extLst>
              <a:ext uri="{FF2B5EF4-FFF2-40B4-BE49-F238E27FC236}">
                <a16:creationId xmlns:a16="http://schemas.microsoft.com/office/drawing/2014/main" id="{B732B773-BA45-B615-18DF-3225F96EF81F}"/>
              </a:ext>
            </a:extLst>
          </p:cNvPr>
          <p:cNvCxnSpPr>
            <a:cxnSpLocks/>
            <a:stCxn id="2449" idx="6"/>
            <a:endCxn id="2453" idx="2"/>
          </p:cNvCxnSpPr>
          <p:nvPr/>
        </p:nvCxnSpPr>
        <p:spPr>
          <a:xfrm flipV="1">
            <a:off x="7148234" y="2513466"/>
            <a:ext cx="1476156" cy="73206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7" name="Straight Arrow Connector 2436">
            <a:extLst>
              <a:ext uri="{FF2B5EF4-FFF2-40B4-BE49-F238E27FC236}">
                <a16:creationId xmlns:a16="http://schemas.microsoft.com/office/drawing/2014/main" id="{3D22DFFB-DC78-E3D7-82FF-26057051AA8E}"/>
              </a:ext>
            </a:extLst>
          </p:cNvPr>
          <p:cNvCxnSpPr>
            <a:cxnSpLocks/>
            <a:stCxn id="2449" idx="6"/>
            <a:endCxn id="2452" idx="2"/>
          </p:cNvCxnSpPr>
          <p:nvPr/>
        </p:nvCxnSpPr>
        <p:spPr>
          <a:xfrm flipV="1">
            <a:off x="7148234" y="2199362"/>
            <a:ext cx="1476156" cy="104617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8" name="Straight Arrow Connector 2437">
            <a:extLst>
              <a:ext uri="{FF2B5EF4-FFF2-40B4-BE49-F238E27FC236}">
                <a16:creationId xmlns:a16="http://schemas.microsoft.com/office/drawing/2014/main" id="{B73C80D7-8146-D9A4-20AF-0F0652C71492}"/>
              </a:ext>
            </a:extLst>
          </p:cNvPr>
          <p:cNvCxnSpPr>
            <a:cxnSpLocks/>
            <a:stCxn id="2449" idx="6"/>
            <a:endCxn id="2451" idx="2"/>
          </p:cNvCxnSpPr>
          <p:nvPr/>
        </p:nvCxnSpPr>
        <p:spPr>
          <a:xfrm flipV="1">
            <a:off x="7148234" y="1885259"/>
            <a:ext cx="1476156" cy="136027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9" name="Straight Arrow Connector 2438">
            <a:extLst>
              <a:ext uri="{FF2B5EF4-FFF2-40B4-BE49-F238E27FC236}">
                <a16:creationId xmlns:a16="http://schemas.microsoft.com/office/drawing/2014/main" id="{EADBD1A1-7F5F-7A88-6239-349982315825}"/>
              </a:ext>
            </a:extLst>
          </p:cNvPr>
          <p:cNvCxnSpPr>
            <a:cxnSpLocks/>
            <a:stCxn id="2451" idx="6"/>
            <a:endCxn id="2450" idx="2"/>
          </p:cNvCxnSpPr>
          <p:nvPr/>
        </p:nvCxnSpPr>
        <p:spPr>
          <a:xfrm>
            <a:off x="8868024" y="1885259"/>
            <a:ext cx="1524675" cy="62748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0" name="Straight Arrow Connector 2439">
            <a:extLst>
              <a:ext uri="{FF2B5EF4-FFF2-40B4-BE49-F238E27FC236}">
                <a16:creationId xmlns:a16="http://schemas.microsoft.com/office/drawing/2014/main" id="{36F8256A-E554-D7D9-4E1C-440670CE07DB}"/>
              </a:ext>
            </a:extLst>
          </p:cNvPr>
          <p:cNvCxnSpPr>
            <a:cxnSpLocks/>
            <a:stCxn id="2452" idx="6"/>
            <a:endCxn id="2450" idx="2"/>
          </p:cNvCxnSpPr>
          <p:nvPr/>
        </p:nvCxnSpPr>
        <p:spPr>
          <a:xfrm>
            <a:off x="8868024" y="2199362"/>
            <a:ext cx="1524675" cy="3133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1" name="Straight Arrow Connector 2440">
            <a:extLst>
              <a:ext uri="{FF2B5EF4-FFF2-40B4-BE49-F238E27FC236}">
                <a16:creationId xmlns:a16="http://schemas.microsoft.com/office/drawing/2014/main" id="{18D7C7C4-6290-5DF3-030D-4EB0C1A4F4BB}"/>
              </a:ext>
            </a:extLst>
          </p:cNvPr>
          <p:cNvCxnSpPr>
            <a:cxnSpLocks/>
            <a:stCxn id="2453" idx="6"/>
            <a:endCxn id="2450" idx="2"/>
          </p:cNvCxnSpPr>
          <p:nvPr/>
        </p:nvCxnSpPr>
        <p:spPr>
          <a:xfrm flipV="1">
            <a:off x="8868024" y="2512744"/>
            <a:ext cx="1524675" cy="7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2" name="Straight Arrow Connector 2441">
            <a:extLst>
              <a:ext uri="{FF2B5EF4-FFF2-40B4-BE49-F238E27FC236}">
                <a16:creationId xmlns:a16="http://schemas.microsoft.com/office/drawing/2014/main" id="{35F29F90-F76E-07C7-1F4E-3E4200B69CC4}"/>
              </a:ext>
            </a:extLst>
          </p:cNvPr>
          <p:cNvCxnSpPr>
            <a:cxnSpLocks/>
            <a:stCxn id="2454" idx="6"/>
            <a:endCxn id="2450" idx="2"/>
          </p:cNvCxnSpPr>
          <p:nvPr/>
        </p:nvCxnSpPr>
        <p:spPr>
          <a:xfrm flipV="1">
            <a:off x="8868024" y="2512744"/>
            <a:ext cx="1524675" cy="3148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3" name="Straight Arrow Connector 2442">
            <a:extLst>
              <a:ext uri="{FF2B5EF4-FFF2-40B4-BE49-F238E27FC236}">
                <a16:creationId xmlns:a16="http://schemas.microsoft.com/office/drawing/2014/main" id="{B9230B7A-DF27-5865-C66C-70EFFFAE9578}"/>
              </a:ext>
            </a:extLst>
          </p:cNvPr>
          <p:cNvCxnSpPr>
            <a:cxnSpLocks/>
            <a:stCxn id="2455" idx="6"/>
            <a:endCxn id="2450" idx="2"/>
          </p:cNvCxnSpPr>
          <p:nvPr/>
        </p:nvCxnSpPr>
        <p:spPr>
          <a:xfrm flipV="1">
            <a:off x="8868024" y="2512744"/>
            <a:ext cx="1524675" cy="62892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4" name="Oval 2443">
            <a:extLst>
              <a:ext uri="{FF2B5EF4-FFF2-40B4-BE49-F238E27FC236}">
                <a16:creationId xmlns:a16="http://schemas.microsoft.com/office/drawing/2014/main" id="{F5E68104-16F2-6FB7-2FA5-FE5A156018B6}"/>
              </a:ext>
            </a:extLst>
          </p:cNvPr>
          <p:cNvSpPr/>
          <p:nvPr/>
        </p:nvSpPr>
        <p:spPr>
          <a:xfrm>
            <a:off x="6904600" y="1666287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45" name="Oval 2444">
            <a:extLst>
              <a:ext uri="{FF2B5EF4-FFF2-40B4-BE49-F238E27FC236}">
                <a16:creationId xmlns:a16="http://schemas.microsoft.com/office/drawing/2014/main" id="{F3F88D7B-22A5-6A6E-7054-E2D555099DA3}"/>
              </a:ext>
            </a:extLst>
          </p:cNvPr>
          <p:cNvSpPr/>
          <p:nvPr/>
        </p:nvSpPr>
        <p:spPr>
          <a:xfrm>
            <a:off x="6904600" y="1957773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46" name="Oval 2445">
            <a:extLst>
              <a:ext uri="{FF2B5EF4-FFF2-40B4-BE49-F238E27FC236}">
                <a16:creationId xmlns:a16="http://schemas.microsoft.com/office/drawing/2014/main" id="{2E06E89A-4750-C7FA-CD25-C39A1915EE2F}"/>
              </a:ext>
            </a:extLst>
          </p:cNvPr>
          <p:cNvSpPr/>
          <p:nvPr/>
        </p:nvSpPr>
        <p:spPr>
          <a:xfrm>
            <a:off x="6904600" y="2249259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47" name="Oval 2446">
            <a:extLst>
              <a:ext uri="{FF2B5EF4-FFF2-40B4-BE49-F238E27FC236}">
                <a16:creationId xmlns:a16="http://schemas.microsoft.com/office/drawing/2014/main" id="{C99B9514-C02A-CBE2-E6C0-0F143C15D475}"/>
              </a:ext>
            </a:extLst>
          </p:cNvPr>
          <p:cNvSpPr/>
          <p:nvPr/>
        </p:nvSpPr>
        <p:spPr>
          <a:xfrm>
            <a:off x="6904600" y="2540745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48" name="Oval 2447">
            <a:extLst>
              <a:ext uri="{FF2B5EF4-FFF2-40B4-BE49-F238E27FC236}">
                <a16:creationId xmlns:a16="http://schemas.microsoft.com/office/drawing/2014/main" id="{E8879A05-D8C3-AB3E-B148-8F02DAD6D071}"/>
              </a:ext>
            </a:extLst>
          </p:cNvPr>
          <p:cNvSpPr/>
          <p:nvPr/>
        </p:nvSpPr>
        <p:spPr>
          <a:xfrm>
            <a:off x="6904600" y="2832231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49" name="Oval 2448">
            <a:extLst>
              <a:ext uri="{FF2B5EF4-FFF2-40B4-BE49-F238E27FC236}">
                <a16:creationId xmlns:a16="http://schemas.microsoft.com/office/drawing/2014/main" id="{ED04EB75-59F9-473C-04C7-995E3CF8F45B}"/>
              </a:ext>
            </a:extLst>
          </p:cNvPr>
          <p:cNvSpPr/>
          <p:nvPr/>
        </p:nvSpPr>
        <p:spPr>
          <a:xfrm>
            <a:off x="6904600" y="3123717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50" name="Oval 2449">
            <a:extLst>
              <a:ext uri="{FF2B5EF4-FFF2-40B4-BE49-F238E27FC236}">
                <a16:creationId xmlns:a16="http://schemas.microsoft.com/office/drawing/2014/main" id="{6DEF0B4F-5DB3-85F0-95B0-80D49179DFB3}"/>
              </a:ext>
            </a:extLst>
          </p:cNvPr>
          <p:cNvSpPr/>
          <p:nvPr/>
        </p:nvSpPr>
        <p:spPr>
          <a:xfrm>
            <a:off x="10392699" y="2390927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51" name="Oval 2450">
            <a:extLst>
              <a:ext uri="{FF2B5EF4-FFF2-40B4-BE49-F238E27FC236}">
                <a16:creationId xmlns:a16="http://schemas.microsoft.com/office/drawing/2014/main" id="{D07F6C33-4C4F-9BD4-6515-196A30A12EF7}"/>
              </a:ext>
            </a:extLst>
          </p:cNvPr>
          <p:cNvSpPr/>
          <p:nvPr/>
        </p:nvSpPr>
        <p:spPr>
          <a:xfrm>
            <a:off x="8624390" y="1763442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52" name="Oval 2451">
            <a:extLst>
              <a:ext uri="{FF2B5EF4-FFF2-40B4-BE49-F238E27FC236}">
                <a16:creationId xmlns:a16="http://schemas.microsoft.com/office/drawing/2014/main" id="{6874F3E9-B404-4CDD-30B0-C51E863544D5}"/>
              </a:ext>
            </a:extLst>
          </p:cNvPr>
          <p:cNvSpPr/>
          <p:nvPr/>
        </p:nvSpPr>
        <p:spPr>
          <a:xfrm>
            <a:off x="8624390" y="2077545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53" name="Oval 2452">
            <a:extLst>
              <a:ext uri="{FF2B5EF4-FFF2-40B4-BE49-F238E27FC236}">
                <a16:creationId xmlns:a16="http://schemas.microsoft.com/office/drawing/2014/main" id="{87D82DD0-E46E-B8CD-A63B-14F8279C6575}"/>
              </a:ext>
            </a:extLst>
          </p:cNvPr>
          <p:cNvSpPr/>
          <p:nvPr/>
        </p:nvSpPr>
        <p:spPr>
          <a:xfrm>
            <a:off x="8624390" y="2391649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54" name="Oval 2453">
            <a:extLst>
              <a:ext uri="{FF2B5EF4-FFF2-40B4-BE49-F238E27FC236}">
                <a16:creationId xmlns:a16="http://schemas.microsoft.com/office/drawing/2014/main" id="{7074AACF-1C26-A202-D7F1-88EA9F69F11F}"/>
              </a:ext>
            </a:extLst>
          </p:cNvPr>
          <p:cNvSpPr/>
          <p:nvPr/>
        </p:nvSpPr>
        <p:spPr>
          <a:xfrm>
            <a:off x="8624390" y="2705753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55" name="Oval 2454">
            <a:extLst>
              <a:ext uri="{FF2B5EF4-FFF2-40B4-BE49-F238E27FC236}">
                <a16:creationId xmlns:a16="http://schemas.microsoft.com/office/drawing/2014/main" id="{907AA8A8-11AA-B6C8-1AD8-CCB9A2825CF3}"/>
              </a:ext>
            </a:extLst>
          </p:cNvPr>
          <p:cNvSpPr/>
          <p:nvPr/>
        </p:nvSpPr>
        <p:spPr>
          <a:xfrm>
            <a:off x="8624390" y="3019856"/>
            <a:ext cx="243634" cy="243634"/>
          </a:xfrm>
          <a:prstGeom prst="ellips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56" name="Rectangle 2455">
            <a:extLst>
              <a:ext uri="{FF2B5EF4-FFF2-40B4-BE49-F238E27FC236}">
                <a16:creationId xmlns:a16="http://schemas.microsoft.com/office/drawing/2014/main" id="{613B34DC-991B-D074-4D6D-FCB89692005D}"/>
              </a:ext>
            </a:extLst>
          </p:cNvPr>
          <p:cNvSpPr/>
          <p:nvPr/>
        </p:nvSpPr>
        <p:spPr>
          <a:xfrm>
            <a:off x="6260373" y="3571844"/>
            <a:ext cx="4830303" cy="3040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7" name="TextBox 2456">
            <a:extLst>
              <a:ext uri="{FF2B5EF4-FFF2-40B4-BE49-F238E27FC236}">
                <a16:creationId xmlns:a16="http://schemas.microsoft.com/office/drawing/2014/main" id="{898E86C0-9747-FB5B-2DE1-338DC3152A66}"/>
              </a:ext>
            </a:extLst>
          </p:cNvPr>
          <p:cNvSpPr txBox="1"/>
          <p:nvPr/>
        </p:nvSpPr>
        <p:spPr>
          <a:xfrm>
            <a:off x="7849928" y="1075286"/>
            <a:ext cx="1792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INFERENCE</a:t>
            </a:r>
          </a:p>
        </p:txBody>
      </p:sp>
      <p:sp>
        <p:nvSpPr>
          <p:cNvPr id="2458" name="Rectangle 2457">
            <a:extLst>
              <a:ext uri="{FF2B5EF4-FFF2-40B4-BE49-F238E27FC236}">
                <a16:creationId xmlns:a16="http://schemas.microsoft.com/office/drawing/2014/main" id="{0D3D8B3F-C19E-5137-D8F2-BCC8474C7A71}"/>
              </a:ext>
            </a:extLst>
          </p:cNvPr>
          <p:cNvSpPr/>
          <p:nvPr/>
        </p:nvSpPr>
        <p:spPr>
          <a:xfrm>
            <a:off x="6096000" y="1453799"/>
            <a:ext cx="5137820" cy="5261325"/>
          </a:xfrm>
          <a:prstGeom prst="rect">
            <a:avLst/>
          </a:prstGeom>
          <a:noFill/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DF5E-60BC-75FD-CF48-07C32BA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84610"/>
            <a:ext cx="11293200" cy="2506703"/>
          </a:xfrm>
        </p:spPr>
        <p:txBody>
          <a:bodyPr>
            <a:normAutofit lnSpcReduction="10000"/>
          </a:bodyPr>
          <a:lstStyle/>
          <a:p>
            <a:pPr marL="1944" indent="0">
              <a:buNone/>
            </a:pPr>
            <a:r>
              <a:rPr lang="en-GB" sz="3200" i="1" dirty="0"/>
              <a:t>Develop uncertainty-aware Neural Network-based surrogate models that can predict the modal frequencies of 3D structures and communicate the uncertainty in those predictions.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Background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Project Objective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4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Background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Modal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DF5E-60BC-75FD-CF48-07C32BA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241714"/>
            <a:ext cx="11293200" cy="3783013"/>
          </a:xfrm>
        </p:spPr>
        <p:txBody>
          <a:bodyPr/>
          <a:lstStyle/>
          <a:p>
            <a:r>
              <a:rPr lang="en-GB" dirty="0"/>
              <a:t>Modal analysis predicts the resonant frequencies of structures </a:t>
            </a:r>
          </a:p>
          <a:p>
            <a:r>
              <a:rPr lang="en-GB" dirty="0"/>
              <a:t>Modal frequencies of a structure shouldn't match frequency of:</a:t>
            </a:r>
          </a:p>
          <a:p>
            <a:pPr lvl="1"/>
            <a:r>
              <a:rPr lang="en-GB" dirty="0"/>
              <a:t>Earthquakes</a:t>
            </a:r>
          </a:p>
          <a:p>
            <a:pPr lvl="1"/>
            <a:r>
              <a:rPr lang="en-GB" dirty="0"/>
              <a:t>Footsteps and sway </a:t>
            </a:r>
          </a:p>
          <a:p>
            <a:pPr lvl="1"/>
            <a:r>
              <a:rPr lang="en-GB" dirty="0"/>
              <a:t>Wind flutter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2E8782F-64EC-8008-D0DB-6305887EE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80"/>
          <a:stretch/>
        </p:blipFill>
        <p:spPr bwMode="auto">
          <a:xfrm>
            <a:off x="3877057" y="4191667"/>
            <a:ext cx="4276056" cy="227753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AB4E4-EEAC-D468-71BD-1DB6E896A8A6}"/>
              </a:ext>
            </a:extLst>
          </p:cNvPr>
          <p:cNvSpPr txBox="1"/>
          <p:nvPr/>
        </p:nvSpPr>
        <p:spPr>
          <a:xfrm>
            <a:off x="3864356" y="6497244"/>
            <a:ext cx="312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Millennium Bridge, London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3D3786-B58A-AC5B-033E-FA8DF2EB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0" y="4191667"/>
            <a:ext cx="3416300" cy="227753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2A08E4-D39F-749F-2998-C727E180ACF9}"/>
              </a:ext>
            </a:extLst>
          </p:cNvPr>
          <p:cNvSpPr txBox="1"/>
          <p:nvPr/>
        </p:nvSpPr>
        <p:spPr>
          <a:xfrm>
            <a:off x="226060" y="6508591"/>
            <a:ext cx="312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Mexico City earthquake, 1985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494B1A20-4D7B-1491-891C-99E8CD22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99" y="4191667"/>
            <a:ext cx="3600843" cy="227753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D86F3-98E4-C4DC-14DC-A4F973363DDD}"/>
              </a:ext>
            </a:extLst>
          </p:cNvPr>
          <p:cNvSpPr txBox="1"/>
          <p:nvPr/>
        </p:nvSpPr>
        <p:spPr>
          <a:xfrm>
            <a:off x="8365098" y="6497244"/>
            <a:ext cx="405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Broughton Bridge collapse, 1826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Background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Modal Analysis Using GSA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DF5E-60BC-75FD-CF48-07C32BA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241715"/>
            <a:ext cx="11293200" cy="2099349"/>
          </a:xfrm>
        </p:spPr>
        <p:txBody>
          <a:bodyPr>
            <a:normAutofit/>
          </a:bodyPr>
          <a:lstStyle/>
          <a:p>
            <a:r>
              <a:rPr lang="en-GB" dirty="0"/>
              <a:t>Oasys GSA can perform modal analysis</a:t>
            </a:r>
          </a:p>
          <a:p>
            <a:r>
              <a:rPr lang="en-GB" dirty="0"/>
              <a:t>Calculates many modal frequencies of a structure</a:t>
            </a:r>
          </a:p>
          <a:p>
            <a:r>
              <a:rPr lang="en-GB" dirty="0"/>
              <a:t>Solves a generalised eigenvalue problem</a:t>
            </a:r>
          </a:p>
          <a:p>
            <a:endParaRPr lang="en-GB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B15255-3A81-1968-176D-DFAC5E2EE325}"/>
              </a:ext>
            </a:extLst>
          </p:cNvPr>
          <p:cNvSpPr txBox="1"/>
          <p:nvPr/>
        </p:nvSpPr>
        <p:spPr>
          <a:xfrm>
            <a:off x="473530" y="6239110"/>
            <a:ext cx="312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Define geometry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1FA7C-7B77-F274-46A8-E1CFC240A09B}"/>
              </a:ext>
            </a:extLst>
          </p:cNvPr>
          <p:cNvSpPr txBox="1"/>
          <p:nvPr/>
        </p:nvSpPr>
        <p:spPr>
          <a:xfrm>
            <a:off x="5514555" y="6239110"/>
            <a:ext cx="312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Define simulation parameters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8F267-0DD9-24E9-31D8-FD5C28C91818}"/>
              </a:ext>
            </a:extLst>
          </p:cNvPr>
          <p:cNvCxnSpPr>
            <a:cxnSpLocks/>
          </p:cNvCxnSpPr>
          <p:nvPr/>
        </p:nvCxnSpPr>
        <p:spPr>
          <a:xfrm>
            <a:off x="4191000" y="4608746"/>
            <a:ext cx="12150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Wall clock silhouette | Free SVG">
            <a:extLst>
              <a:ext uri="{FF2B5EF4-FFF2-40B4-BE49-F238E27FC236}">
                <a16:creationId xmlns:a16="http://schemas.microsoft.com/office/drawing/2014/main" id="{3DEE395D-B31A-FA1B-2EF9-FD66018D3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45" y="3478228"/>
            <a:ext cx="2260164" cy="226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8FAA38-569D-93E9-EA85-EC4D8C24353B}"/>
              </a:ext>
            </a:extLst>
          </p:cNvPr>
          <p:cNvSpPr txBox="1"/>
          <p:nvPr/>
        </p:nvSpPr>
        <p:spPr>
          <a:xfrm>
            <a:off x="9469445" y="6239109"/>
            <a:ext cx="312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Wait between 3s – 18mins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2715D189-7888-380D-22C7-A49220832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3096562"/>
            <a:ext cx="3615050" cy="3005739"/>
          </a:xfrm>
          <a:prstGeom prst="rect">
            <a:avLst/>
          </a:prstGeom>
        </p:spPr>
      </p:pic>
      <p:pic>
        <p:nvPicPr>
          <p:cNvPr id="22" name="Picture 21" descr="Graphical user interface, application">
            <a:extLst>
              <a:ext uri="{FF2B5EF4-FFF2-40B4-BE49-F238E27FC236}">
                <a16:creationId xmlns:a16="http://schemas.microsoft.com/office/drawing/2014/main" id="{1AE78CDB-138B-B6BA-2673-4EECBA71C5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"/>
          <a:stretch/>
        </p:blipFill>
        <p:spPr>
          <a:xfrm>
            <a:off x="5514555" y="3114675"/>
            <a:ext cx="2448979" cy="298727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C4F4DF-BF42-5E9A-056A-381C81044008}"/>
              </a:ext>
            </a:extLst>
          </p:cNvPr>
          <p:cNvCxnSpPr>
            <a:cxnSpLocks/>
          </p:cNvCxnSpPr>
          <p:nvPr/>
        </p:nvCxnSpPr>
        <p:spPr>
          <a:xfrm>
            <a:off x="8124784" y="4608746"/>
            <a:ext cx="12150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408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2188444" cy="1141200"/>
          </a:xfrm>
        </p:spPr>
        <p:txBody>
          <a:bodyPr/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Background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Advantages / Disadvantages of GSA Analysis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78FA47-2B9A-B914-CCA7-D887071EA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72185"/>
              </p:ext>
            </p:extLst>
          </p:nvPr>
        </p:nvGraphicFramePr>
        <p:xfrm>
          <a:off x="3350514" y="2512251"/>
          <a:ext cx="5490972" cy="33443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490972">
                  <a:extLst>
                    <a:ext uri="{9D8B030D-6E8A-4147-A177-3AD203B41FA5}">
                      <a16:colId xmlns:a16="http://schemas.microsoft.com/office/drawing/2014/main" val="2911278173"/>
                    </a:ext>
                  </a:extLst>
                </a:gridCol>
              </a:tblGrid>
              <a:tr h="661518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GSA Modal Analysis</a:t>
                      </a:r>
                    </a:p>
                    <a:p>
                      <a:pPr algn="ctr"/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522747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Accurate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178160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Explainable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97418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/>
                          </a:solidFill>
                        </a:rPr>
                        <a:t>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88164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/>
                          </a:solidFill>
                        </a:rPr>
                        <a:t>Complexity scales with size of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730634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/>
                          </a:solidFill>
                        </a:rPr>
                        <a:t>Platform-specific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70051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/>
                          </a:solidFill>
                        </a:rPr>
                        <a:t>Automation requires APIs/SDKs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006942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/>
                          </a:solidFill>
                        </a:rPr>
                        <a:t>Specific to one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05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146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Background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Neural Network 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DF5E-60BC-75FD-CF48-07C32BA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47900"/>
            <a:ext cx="11293200" cy="3941700"/>
          </a:xfrm>
        </p:spPr>
        <p:txBody>
          <a:bodyPr>
            <a:normAutofit/>
          </a:bodyPr>
          <a:lstStyle/>
          <a:p>
            <a:r>
              <a:rPr lang="en-GB" dirty="0"/>
              <a:t>Trained on FE simulation results</a:t>
            </a:r>
          </a:p>
          <a:p>
            <a:r>
              <a:rPr lang="en-GB" dirty="0"/>
              <a:t>Approximates full FE simulations</a:t>
            </a:r>
          </a:p>
          <a:p>
            <a:r>
              <a:rPr lang="en-GB" dirty="0"/>
              <a:t>Faster inference</a:t>
            </a:r>
          </a:p>
          <a:p>
            <a:r>
              <a:rPr lang="en-GB" dirty="0"/>
              <a:t>Not specific to one problem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2730BA2-40D9-2158-DBF8-0B758764BB13}"/>
              </a:ext>
            </a:extLst>
          </p:cNvPr>
          <p:cNvSpPr/>
          <p:nvPr/>
        </p:nvSpPr>
        <p:spPr>
          <a:xfrm>
            <a:off x="9295294" y="5436699"/>
            <a:ext cx="52867" cy="5286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502462-F2B7-A286-01AB-110FFDDFAA87}"/>
              </a:ext>
            </a:extLst>
          </p:cNvPr>
          <p:cNvSpPr/>
          <p:nvPr/>
        </p:nvSpPr>
        <p:spPr>
          <a:xfrm>
            <a:off x="9295294" y="5539834"/>
            <a:ext cx="52867" cy="5286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82BAE0-50F5-3676-1ECE-72EFAFC2D2FA}"/>
              </a:ext>
            </a:extLst>
          </p:cNvPr>
          <p:cNvSpPr/>
          <p:nvPr/>
        </p:nvSpPr>
        <p:spPr>
          <a:xfrm>
            <a:off x="9295294" y="5642968"/>
            <a:ext cx="52867" cy="5286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FBF003-3FF4-3B99-15FF-61FA8C77B435}"/>
              </a:ext>
            </a:extLst>
          </p:cNvPr>
          <p:cNvCxnSpPr>
            <a:stCxn id="31" idx="6"/>
            <a:endCxn id="37" idx="2"/>
          </p:cNvCxnSpPr>
          <p:nvPr/>
        </p:nvCxnSpPr>
        <p:spPr>
          <a:xfrm>
            <a:off x="8366607" y="3866466"/>
            <a:ext cx="775282" cy="27222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BADEF1-B882-8F39-E054-B2D6D0B0E429}"/>
              </a:ext>
            </a:extLst>
          </p:cNvPr>
          <p:cNvCxnSpPr>
            <a:cxnSpLocks/>
            <a:stCxn id="31" idx="6"/>
            <a:endCxn id="38" idx="2"/>
          </p:cNvCxnSpPr>
          <p:nvPr/>
        </p:nvCxnSpPr>
        <p:spPr>
          <a:xfrm>
            <a:off x="8366607" y="3866466"/>
            <a:ext cx="775282" cy="76635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20766B-943C-1C80-8090-C72E4625EE21}"/>
              </a:ext>
            </a:extLst>
          </p:cNvPr>
          <p:cNvCxnSpPr>
            <a:cxnSpLocks/>
            <a:stCxn id="31" idx="6"/>
            <a:endCxn id="40" idx="2"/>
          </p:cNvCxnSpPr>
          <p:nvPr/>
        </p:nvCxnSpPr>
        <p:spPr>
          <a:xfrm>
            <a:off x="8366607" y="3866466"/>
            <a:ext cx="775282" cy="214071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BAF2F0-F5F0-BCE7-1CD9-BD7A885ACDBA}"/>
              </a:ext>
            </a:extLst>
          </p:cNvPr>
          <p:cNvCxnSpPr>
            <a:cxnSpLocks/>
            <a:stCxn id="31" idx="6"/>
            <a:endCxn id="39" idx="2"/>
          </p:cNvCxnSpPr>
          <p:nvPr/>
        </p:nvCxnSpPr>
        <p:spPr>
          <a:xfrm>
            <a:off x="8366607" y="3866466"/>
            <a:ext cx="775282" cy="126048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9F191-1805-17FD-20B8-546B46F514D2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 flipV="1">
            <a:off x="8366607" y="4138691"/>
            <a:ext cx="775282" cy="21235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3EDC67-B537-D5FE-C405-D70892EEF114}"/>
              </a:ext>
            </a:extLst>
          </p:cNvPr>
          <p:cNvCxnSpPr>
            <a:cxnSpLocks/>
            <a:stCxn id="32" idx="6"/>
            <a:endCxn id="38" idx="2"/>
          </p:cNvCxnSpPr>
          <p:nvPr/>
        </p:nvCxnSpPr>
        <p:spPr>
          <a:xfrm>
            <a:off x="8366607" y="4351045"/>
            <a:ext cx="775282" cy="28177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31487F-5C63-72B0-E106-3ECE49D24EB1}"/>
              </a:ext>
            </a:extLst>
          </p:cNvPr>
          <p:cNvCxnSpPr>
            <a:cxnSpLocks/>
            <a:stCxn id="32" idx="6"/>
            <a:endCxn id="39" idx="2"/>
          </p:cNvCxnSpPr>
          <p:nvPr/>
        </p:nvCxnSpPr>
        <p:spPr>
          <a:xfrm>
            <a:off x="8366607" y="4351045"/>
            <a:ext cx="775282" cy="77590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7C2F3-17F0-65C1-5D82-AA9F485B9606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8366607" y="4351045"/>
            <a:ext cx="775282" cy="165613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07DAF8-B062-100F-2308-DCE632375746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 flipV="1">
            <a:off x="8366607" y="4138691"/>
            <a:ext cx="775282" cy="69693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9E8C8B-61F9-5307-7D31-BF024B957C60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 flipV="1">
            <a:off x="8366607" y="4632819"/>
            <a:ext cx="775282" cy="20280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E4565D-D84B-131E-E334-BAF791D81693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8366607" y="4835623"/>
            <a:ext cx="775282" cy="29132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5C452-119C-044F-7BE7-65BB855F77D8}"/>
              </a:ext>
            </a:extLst>
          </p:cNvPr>
          <p:cNvCxnSpPr>
            <a:cxnSpLocks/>
            <a:stCxn id="33" idx="6"/>
            <a:endCxn id="40" idx="2"/>
          </p:cNvCxnSpPr>
          <p:nvPr/>
        </p:nvCxnSpPr>
        <p:spPr>
          <a:xfrm>
            <a:off x="8366607" y="4835623"/>
            <a:ext cx="775282" cy="117155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B1391-8B5F-B699-E21F-6192754E574B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8366607" y="4138691"/>
            <a:ext cx="775282" cy="1181511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52D307-265F-D9C9-3EDE-0569E418996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8366607" y="4632819"/>
            <a:ext cx="775282" cy="68738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AD2230-28FD-AB6D-6EAD-C5A4B16273B2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 flipV="1">
            <a:off x="8366607" y="5126948"/>
            <a:ext cx="775282" cy="19325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B32424-A657-EB43-B9E2-016278F6BFC7}"/>
              </a:ext>
            </a:extLst>
          </p:cNvPr>
          <p:cNvCxnSpPr>
            <a:cxnSpLocks/>
            <a:stCxn id="34" idx="6"/>
            <a:endCxn id="40" idx="2"/>
          </p:cNvCxnSpPr>
          <p:nvPr/>
        </p:nvCxnSpPr>
        <p:spPr>
          <a:xfrm>
            <a:off x="8366607" y="5320202"/>
            <a:ext cx="775282" cy="68697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BC6711-E7C2-C154-4795-4C618A365422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8366607" y="4138691"/>
            <a:ext cx="775282" cy="166608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1B076A-5893-696F-79FD-A5909AE94AD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8366607" y="4632819"/>
            <a:ext cx="775282" cy="1171961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211772-4835-7E20-9936-75DB207D6D51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 flipV="1">
            <a:off x="8366607" y="5126948"/>
            <a:ext cx="775282" cy="67783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E1D871-9EDC-711E-19BA-CB01F5D55F4D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>
            <a:off x="8366607" y="5804781"/>
            <a:ext cx="775282" cy="202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7CF841-6A6A-F139-454D-2061D5A75EFC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8366607" y="6007180"/>
            <a:ext cx="775282" cy="282181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49D9AB-9B92-4490-9886-225873168626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8366607" y="5126948"/>
            <a:ext cx="775282" cy="116241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7F5805-2D85-5C48-42B1-1B6D2CBB6008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 flipV="1">
            <a:off x="8366607" y="4632819"/>
            <a:ext cx="775282" cy="165654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21DA56-2F98-F4B6-905F-8A03FCCDA60C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 flipV="1">
            <a:off x="8366607" y="4138691"/>
            <a:ext cx="775282" cy="215067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424230E-C67E-130B-D309-36A417C62168}"/>
              </a:ext>
            </a:extLst>
          </p:cNvPr>
          <p:cNvSpPr/>
          <p:nvPr/>
        </p:nvSpPr>
        <p:spPr>
          <a:xfrm>
            <a:off x="8006931" y="3686628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E76FE1-326F-3B30-1696-CC4ED432CF7F}"/>
              </a:ext>
            </a:extLst>
          </p:cNvPr>
          <p:cNvSpPr/>
          <p:nvPr/>
        </p:nvSpPr>
        <p:spPr>
          <a:xfrm>
            <a:off x="8006931" y="4171207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CA3D22-C2C7-6B24-956A-4B938745C64D}"/>
              </a:ext>
            </a:extLst>
          </p:cNvPr>
          <p:cNvSpPr/>
          <p:nvPr/>
        </p:nvSpPr>
        <p:spPr>
          <a:xfrm>
            <a:off x="8006931" y="4655785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B323DB-5E13-29BE-5BFD-6C8499C51434}"/>
              </a:ext>
            </a:extLst>
          </p:cNvPr>
          <p:cNvSpPr/>
          <p:nvPr/>
        </p:nvSpPr>
        <p:spPr>
          <a:xfrm>
            <a:off x="8006931" y="5140364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F3515E-1276-DAE2-BED0-8E34CE4B524E}"/>
              </a:ext>
            </a:extLst>
          </p:cNvPr>
          <p:cNvSpPr/>
          <p:nvPr/>
        </p:nvSpPr>
        <p:spPr>
          <a:xfrm>
            <a:off x="8006931" y="5624943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D547C8-94EE-5542-6AA6-4ACD0F1BB074}"/>
              </a:ext>
            </a:extLst>
          </p:cNvPr>
          <p:cNvSpPr/>
          <p:nvPr/>
        </p:nvSpPr>
        <p:spPr>
          <a:xfrm>
            <a:off x="8006931" y="6109523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98051DE-3AB0-B277-C0C7-E32CE20CC8A5}"/>
              </a:ext>
            </a:extLst>
          </p:cNvPr>
          <p:cNvSpPr/>
          <p:nvPr/>
        </p:nvSpPr>
        <p:spPr>
          <a:xfrm>
            <a:off x="9141889" y="3958853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A2CCD0-9229-94D6-76C7-4105CD8613C4}"/>
              </a:ext>
            </a:extLst>
          </p:cNvPr>
          <p:cNvSpPr/>
          <p:nvPr/>
        </p:nvSpPr>
        <p:spPr>
          <a:xfrm>
            <a:off x="9141889" y="4452981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D6BB44B-813A-F2A8-7332-8A7C54C5157C}"/>
              </a:ext>
            </a:extLst>
          </p:cNvPr>
          <p:cNvSpPr/>
          <p:nvPr/>
        </p:nvSpPr>
        <p:spPr>
          <a:xfrm>
            <a:off x="9141889" y="4947110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A17DB8-B22C-C463-9029-7596FCD87C94}"/>
              </a:ext>
            </a:extLst>
          </p:cNvPr>
          <p:cNvSpPr/>
          <p:nvPr/>
        </p:nvSpPr>
        <p:spPr>
          <a:xfrm>
            <a:off x="9141889" y="5827342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C2FA43-C411-FA18-DC94-1424F3FD394A}"/>
              </a:ext>
            </a:extLst>
          </p:cNvPr>
          <p:cNvCxnSpPr>
            <a:cxnSpLocks/>
            <a:stCxn id="50" idx="6"/>
            <a:endCxn id="45" idx="2"/>
          </p:cNvCxnSpPr>
          <p:nvPr/>
        </p:nvCxnSpPr>
        <p:spPr>
          <a:xfrm>
            <a:off x="10632042" y="4138691"/>
            <a:ext cx="749538" cy="606411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D7A2D7-1D2C-78C3-D70C-2AEA77653F43}"/>
              </a:ext>
            </a:extLst>
          </p:cNvPr>
          <p:cNvCxnSpPr>
            <a:cxnSpLocks/>
            <a:stCxn id="51" idx="6"/>
            <a:endCxn id="45" idx="2"/>
          </p:cNvCxnSpPr>
          <p:nvPr/>
        </p:nvCxnSpPr>
        <p:spPr>
          <a:xfrm>
            <a:off x="10632042" y="4632819"/>
            <a:ext cx="749538" cy="11228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D4575A-A337-7F9E-A9C7-6D4B37F27D5A}"/>
              </a:ext>
            </a:extLst>
          </p:cNvPr>
          <p:cNvCxnSpPr>
            <a:cxnSpLocks/>
            <a:stCxn id="52" idx="6"/>
            <a:endCxn id="45" idx="2"/>
          </p:cNvCxnSpPr>
          <p:nvPr/>
        </p:nvCxnSpPr>
        <p:spPr>
          <a:xfrm flipV="1">
            <a:off x="10632042" y="4745102"/>
            <a:ext cx="749538" cy="38184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CA463E-A92A-5D11-CAED-FB76A3086A17}"/>
              </a:ext>
            </a:extLst>
          </p:cNvPr>
          <p:cNvCxnSpPr>
            <a:cxnSpLocks/>
            <a:stCxn id="53" idx="6"/>
            <a:endCxn id="45" idx="2"/>
          </p:cNvCxnSpPr>
          <p:nvPr/>
        </p:nvCxnSpPr>
        <p:spPr>
          <a:xfrm flipV="1">
            <a:off x="10632042" y="4745102"/>
            <a:ext cx="749538" cy="126207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BF9D58F-2DFB-D9A8-02F5-3885B88A2FE6}"/>
              </a:ext>
            </a:extLst>
          </p:cNvPr>
          <p:cNvSpPr/>
          <p:nvPr/>
        </p:nvSpPr>
        <p:spPr>
          <a:xfrm>
            <a:off x="11381580" y="4565264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5A7291-CB1F-1C35-16C9-B0F838D2EEBC}"/>
              </a:ext>
            </a:extLst>
          </p:cNvPr>
          <p:cNvGrpSpPr/>
          <p:nvPr/>
        </p:nvGrpSpPr>
        <p:grpSpPr>
          <a:xfrm>
            <a:off x="10425770" y="5436699"/>
            <a:ext cx="52867" cy="259137"/>
            <a:chOff x="3902336" y="4131938"/>
            <a:chExt cx="61330" cy="300617"/>
          </a:xfrm>
          <a:solidFill>
            <a:schemeClr val="accent1">
              <a:lumMod val="5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5F96795-3DE5-6F6D-667D-17A44716EA52}"/>
                </a:ext>
              </a:extLst>
            </p:cNvPr>
            <p:cNvSpPr/>
            <p:nvPr/>
          </p:nvSpPr>
          <p:spPr>
            <a:xfrm>
              <a:off x="3902336" y="4131938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1CAB5F-4ED5-4408-73F0-08E1D3D894CD}"/>
                </a:ext>
              </a:extLst>
            </p:cNvPr>
            <p:cNvSpPr/>
            <p:nvPr/>
          </p:nvSpPr>
          <p:spPr>
            <a:xfrm>
              <a:off x="3902336" y="4251582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A0A20C-983A-5B01-22E1-C719EB98D659}"/>
                </a:ext>
              </a:extLst>
            </p:cNvPr>
            <p:cNvSpPr/>
            <p:nvPr/>
          </p:nvSpPr>
          <p:spPr>
            <a:xfrm>
              <a:off x="3902336" y="4371225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259BCF74-CCCC-5179-4575-4AA60078BA64}"/>
              </a:ext>
            </a:extLst>
          </p:cNvPr>
          <p:cNvSpPr/>
          <p:nvPr/>
        </p:nvSpPr>
        <p:spPr>
          <a:xfrm>
            <a:off x="10272366" y="3958853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7B976D-231A-1BF0-985C-61F01F81C3C7}"/>
              </a:ext>
            </a:extLst>
          </p:cNvPr>
          <p:cNvSpPr/>
          <p:nvPr/>
        </p:nvSpPr>
        <p:spPr>
          <a:xfrm>
            <a:off x="10272366" y="4452981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D00AF05-4A14-156E-10AC-924745841D60}"/>
              </a:ext>
            </a:extLst>
          </p:cNvPr>
          <p:cNvSpPr/>
          <p:nvPr/>
        </p:nvSpPr>
        <p:spPr>
          <a:xfrm>
            <a:off x="10272366" y="4947110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09481AA-4185-892E-6823-A559912AA17E}"/>
              </a:ext>
            </a:extLst>
          </p:cNvPr>
          <p:cNvSpPr/>
          <p:nvPr/>
        </p:nvSpPr>
        <p:spPr>
          <a:xfrm>
            <a:off x="10272366" y="5827342"/>
            <a:ext cx="359676" cy="3596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CA0F44-9479-F1A0-250E-D90D98659D14}"/>
              </a:ext>
            </a:extLst>
          </p:cNvPr>
          <p:cNvCxnSpPr>
            <a:cxnSpLocks/>
            <a:stCxn id="37" idx="6"/>
            <a:endCxn id="50" idx="2"/>
          </p:cNvCxnSpPr>
          <p:nvPr/>
        </p:nvCxnSpPr>
        <p:spPr>
          <a:xfrm>
            <a:off x="9501565" y="4138691"/>
            <a:ext cx="770801" cy="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F58E92-86FA-79A0-372C-395253C08B67}"/>
              </a:ext>
            </a:extLst>
          </p:cNvPr>
          <p:cNvCxnSpPr>
            <a:cxnSpLocks/>
            <a:stCxn id="37" idx="6"/>
            <a:endCxn id="51" idx="2"/>
          </p:cNvCxnSpPr>
          <p:nvPr/>
        </p:nvCxnSpPr>
        <p:spPr>
          <a:xfrm>
            <a:off x="9501565" y="4138691"/>
            <a:ext cx="770801" cy="49412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CA7263A-CFB0-7B05-72D0-BC56883C62BA}"/>
              </a:ext>
            </a:extLst>
          </p:cNvPr>
          <p:cNvCxnSpPr>
            <a:cxnSpLocks/>
            <a:stCxn id="37" idx="6"/>
            <a:endCxn id="52" idx="2"/>
          </p:cNvCxnSpPr>
          <p:nvPr/>
        </p:nvCxnSpPr>
        <p:spPr>
          <a:xfrm>
            <a:off x="9501565" y="4138691"/>
            <a:ext cx="770801" cy="98825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A4FB4E-3DE8-EE9F-4944-D4DE5BC8F2A1}"/>
              </a:ext>
            </a:extLst>
          </p:cNvPr>
          <p:cNvCxnSpPr>
            <a:cxnSpLocks/>
            <a:stCxn id="37" idx="6"/>
            <a:endCxn id="53" idx="2"/>
          </p:cNvCxnSpPr>
          <p:nvPr/>
        </p:nvCxnSpPr>
        <p:spPr>
          <a:xfrm>
            <a:off x="9501565" y="4138691"/>
            <a:ext cx="770801" cy="186848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8F4935F-5CB5-6854-0627-8B3F409E516F}"/>
              </a:ext>
            </a:extLst>
          </p:cNvPr>
          <p:cNvCxnSpPr>
            <a:cxnSpLocks/>
            <a:stCxn id="38" idx="6"/>
            <a:endCxn id="50" idx="2"/>
          </p:cNvCxnSpPr>
          <p:nvPr/>
        </p:nvCxnSpPr>
        <p:spPr>
          <a:xfrm flipV="1">
            <a:off x="9501565" y="4138691"/>
            <a:ext cx="770801" cy="49412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49CA47A-C70E-4165-3084-DF845181EF15}"/>
              </a:ext>
            </a:extLst>
          </p:cNvPr>
          <p:cNvCxnSpPr>
            <a:cxnSpLocks/>
            <a:stCxn id="38" idx="6"/>
            <a:endCxn id="51" idx="2"/>
          </p:cNvCxnSpPr>
          <p:nvPr/>
        </p:nvCxnSpPr>
        <p:spPr>
          <a:xfrm>
            <a:off x="9501565" y="4632819"/>
            <a:ext cx="770801" cy="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1BA0D18-18B1-1001-4CCB-BE9CFAEC5FAA}"/>
              </a:ext>
            </a:extLst>
          </p:cNvPr>
          <p:cNvCxnSpPr>
            <a:cxnSpLocks/>
            <a:stCxn id="38" idx="6"/>
            <a:endCxn id="52" idx="2"/>
          </p:cNvCxnSpPr>
          <p:nvPr/>
        </p:nvCxnSpPr>
        <p:spPr>
          <a:xfrm>
            <a:off x="9501565" y="4632819"/>
            <a:ext cx="770801" cy="49412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874588B-CCBA-F66A-8591-3874A5CCD117}"/>
              </a:ext>
            </a:extLst>
          </p:cNvPr>
          <p:cNvCxnSpPr>
            <a:cxnSpLocks/>
            <a:stCxn id="38" idx="6"/>
            <a:endCxn id="53" idx="2"/>
          </p:cNvCxnSpPr>
          <p:nvPr/>
        </p:nvCxnSpPr>
        <p:spPr>
          <a:xfrm>
            <a:off x="9501565" y="4632819"/>
            <a:ext cx="770801" cy="1374361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2E52F4-B816-E46A-3F38-065E65AFDAC3}"/>
              </a:ext>
            </a:extLst>
          </p:cNvPr>
          <p:cNvCxnSpPr>
            <a:cxnSpLocks/>
            <a:stCxn id="39" idx="6"/>
            <a:endCxn id="50" idx="2"/>
          </p:cNvCxnSpPr>
          <p:nvPr/>
        </p:nvCxnSpPr>
        <p:spPr>
          <a:xfrm flipV="1">
            <a:off x="9501565" y="4138691"/>
            <a:ext cx="770801" cy="98825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9F9DBDB-BA82-E37F-F34C-F70979720E73}"/>
              </a:ext>
            </a:extLst>
          </p:cNvPr>
          <p:cNvCxnSpPr>
            <a:cxnSpLocks/>
            <a:stCxn id="39" idx="6"/>
            <a:endCxn id="51" idx="2"/>
          </p:cNvCxnSpPr>
          <p:nvPr/>
        </p:nvCxnSpPr>
        <p:spPr>
          <a:xfrm flipV="1">
            <a:off x="9501565" y="4632819"/>
            <a:ext cx="770801" cy="49412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3AB82A0-404D-4FD8-9173-BCB79A3D2231}"/>
              </a:ext>
            </a:extLst>
          </p:cNvPr>
          <p:cNvCxnSpPr>
            <a:cxnSpLocks/>
            <a:stCxn id="39" idx="6"/>
            <a:endCxn id="52" idx="2"/>
          </p:cNvCxnSpPr>
          <p:nvPr/>
        </p:nvCxnSpPr>
        <p:spPr>
          <a:xfrm>
            <a:off x="9501565" y="5126948"/>
            <a:ext cx="770801" cy="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BA3FCFD5-7A7C-26A3-548F-8BCE107AE078}"/>
              </a:ext>
            </a:extLst>
          </p:cNvPr>
          <p:cNvCxnSpPr>
            <a:cxnSpLocks/>
            <a:stCxn id="39" idx="6"/>
            <a:endCxn id="53" idx="2"/>
          </p:cNvCxnSpPr>
          <p:nvPr/>
        </p:nvCxnSpPr>
        <p:spPr>
          <a:xfrm>
            <a:off x="9501565" y="5126948"/>
            <a:ext cx="770801" cy="88023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Arrow Connector 2049">
            <a:extLst>
              <a:ext uri="{FF2B5EF4-FFF2-40B4-BE49-F238E27FC236}">
                <a16:creationId xmlns:a16="http://schemas.microsoft.com/office/drawing/2014/main" id="{42CFAD09-98E7-0AE0-B654-7A3039C874F3}"/>
              </a:ext>
            </a:extLst>
          </p:cNvPr>
          <p:cNvCxnSpPr>
            <a:cxnSpLocks/>
            <a:stCxn id="40" idx="6"/>
            <a:endCxn id="50" idx="2"/>
          </p:cNvCxnSpPr>
          <p:nvPr/>
        </p:nvCxnSpPr>
        <p:spPr>
          <a:xfrm flipV="1">
            <a:off x="9501565" y="4138691"/>
            <a:ext cx="770801" cy="186848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59395A74-58D3-A9F7-294A-A9843C80DE22}"/>
              </a:ext>
            </a:extLst>
          </p:cNvPr>
          <p:cNvCxnSpPr>
            <a:cxnSpLocks/>
            <a:stCxn id="40" idx="6"/>
            <a:endCxn id="51" idx="2"/>
          </p:cNvCxnSpPr>
          <p:nvPr/>
        </p:nvCxnSpPr>
        <p:spPr>
          <a:xfrm flipV="1">
            <a:off x="9501565" y="4632819"/>
            <a:ext cx="770801" cy="1374361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Arrow Connector 2051">
            <a:extLst>
              <a:ext uri="{FF2B5EF4-FFF2-40B4-BE49-F238E27FC236}">
                <a16:creationId xmlns:a16="http://schemas.microsoft.com/office/drawing/2014/main" id="{F450026D-2A33-274D-741C-459F3C59AF89}"/>
              </a:ext>
            </a:extLst>
          </p:cNvPr>
          <p:cNvCxnSpPr>
            <a:cxnSpLocks/>
            <a:stCxn id="40" idx="6"/>
            <a:endCxn id="52" idx="2"/>
          </p:cNvCxnSpPr>
          <p:nvPr/>
        </p:nvCxnSpPr>
        <p:spPr>
          <a:xfrm flipV="1">
            <a:off x="9501565" y="5126948"/>
            <a:ext cx="770801" cy="88023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5B6173FF-6234-220E-54D7-06663FA455D7}"/>
              </a:ext>
            </a:extLst>
          </p:cNvPr>
          <p:cNvCxnSpPr>
            <a:cxnSpLocks/>
            <a:stCxn id="40" idx="6"/>
            <a:endCxn id="53" idx="2"/>
          </p:cNvCxnSpPr>
          <p:nvPr/>
        </p:nvCxnSpPr>
        <p:spPr>
          <a:xfrm>
            <a:off x="9501565" y="6007180"/>
            <a:ext cx="770801" cy="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ADA1850-CB3E-6865-6AF5-D207761A7CF1}"/>
              </a:ext>
            </a:extLst>
          </p:cNvPr>
          <p:cNvSpPr/>
          <p:nvPr/>
        </p:nvSpPr>
        <p:spPr>
          <a:xfrm>
            <a:off x="9522828" y="3958853"/>
            <a:ext cx="749537" cy="2277570"/>
          </a:xfrm>
          <a:prstGeom prst="rect">
            <a:avLst/>
          </a:prstGeom>
          <a:solidFill>
            <a:srgbClr val="000000"/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587E2AF7-7AE5-7053-BA8C-848E0D21A660}"/>
              </a:ext>
            </a:extLst>
          </p:cNvPr>
          <p:cNvGrpSpPr/>
          <p:nvPr/>
        </p:nvGrpSpPr>
        <p:grpSpPr>
          <a:xfrm rot="16200000">
            <a:off x="9869770" y="4009123"/>
            <a:ext cx="52867" cy="259137"/>
            <a:chOff x="3470086" y="4131938"/>
            <a:chExt cx="61330" cy="300617"/>
          </a:xfrm>
          <a:solidFill>
            <a:schemeClr val="accent1">
              <a:lumMod val="50000"/>
            </a:schemeClr>
          </a:solidFill>
        </p:grpSpPr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B34754DD-C6AC-1A1D-ACE8-4F0C066A47D0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4CDDD6F1-4A00-F186-9F1C-D913A88AF99C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72EE1CCB-1F25-A6EF-08E7-028602B9DB30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A7BE6A70-0D3A-CD6D-2CB3-A5EC74BAD220}"/>
              </a:ext>
            </a:extLst>
          </p:cNvPr>
          <p:cNvGrpSpPr/>
          <p:nvPr/>
        </p:nvGrpSpPr>
        <p:grpSpPr>
          <a:xfrm rot="16200000">
            <a:off x="9869771" y="4499783"/>
            <a:ext cx="52867" cy="259137"/>
            <a:chOff x="3470086" y="4131938"/>
            <a:chExt cx="61330" cy="300617"/>
          </a:xfrm>
          <a:solidFill>
            <a:schemeClr val="accent1">
              <a:lumMod val="50000"/>
            </a:schemeClr>
          </a:solidFill>
        </p:grpSpPr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65E3729D-2FD9-1C73-0F46-E27D6E3F788C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C2FBAA9A-E0D9-8541-1CD3-134EF90790FB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A934E1E5-779E-FDDA-1E62-48D09D8E9528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F58DD444-6AC0-D409-4CC6-1BA2CBA7DBB0}"/>
              </a:ext>
            </a:extLst>
          </p:cNvPr>
          <p:cNvGrpSpPr/>
          <p:nvPr/>
        </p:nvGrpSpPr>
        <p:grpSpPr>
          <a:xfrm rot="16200000">
            <a:off x="9869771" y="4997379"/>
            <a:ext cx="52867" cy="259137"/>
            <a:chOff x="3470086" y="4131938"/>
            <a:chExt cx="61330" cy="300617"/>
          </a:xfrm>
          <a:solidFill>
            <a:schemeClr val="accent1">
              <a:lumMod val="50000"/>
            </a:schemeClr>
          </a:solidFill>
        </p:grpSpPr>
        <p:sp>
          <p:nvSpPr>
            <p:cNvPr id="2065" name="Oval 2064">
              <a:extLst>
                <a:ext uri="{FF2B5EF4-FFF2-40B4-BE49-F238E27FC236}">
                  <a16:creationId xmlns:a16="http://schemas.microsoft.com/office/drawing/2014/main" id="{62EE30D0-D935-2EEC-8D97-46B4774BD33B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116033F0-43B7-3580-E68F-48A399B2651D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3CB0B745-6A6B-F707-190B-B07322B82B83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E0C95BBC-86CF-D183-ED75-8454BEDAD963}"/>
              </a:ext>
            </a:extLst>
          </p:cNvPr>
          <p:cNvGrpSpPr/>
          <p:nvPr/>
        </p:nvGrpSpPr>
        <p:grpSpPr>
          <a:xfrm rot="16200000">
            <a:off x="9869772" y="5898083"/>
            <a:ext cx="52867" cy="259137"/>
            <a:chOff x="3470086" y="4131938"/>
            <a:chExt cx="61330" cy="300617"/>
          </a:xfrm>
          <a:solidFill>
            <a:schemeClr val="accent1">
              <a:lumMod val="50000"/>
            </a:schemeClr>
          </a:solidFill>
        </p:grpSpPr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D980C9FE-3200-E3F1-2D4F-85CDF8D4E932}"/>
                </a:ext>
              </a:extLst>
            </p:cNvPr>
            <p:cNvSpPr/>
            <p:nvPr/>
          </p:nvSpPr>
          <p:spPr>
            <a:xfrm>
              <a:off x="3470086" y="4131938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3FD5E689-D8C4-98B8-DBDC-8738691D0685}"/>
                </a:ext>
              </a:extLst>
            </p:cNvPr>
            <p:cNvSpPr/>
            <p:nvPr/>
          </p:nvSpPr>
          <p:spPr>
            <a:xfrm>
              <a:off x="3470086" y="4251582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7723D637-3D81-74DA-D7DE-9F1302E4BD93}"/>
                </a:ext>
              </a:extLst>
            </p:cNvPr>
            <p:cNvSpPr/>
            <p:nvPr/>
          </p:nvSpPr>
          <p:spPr>
            <a:xfrm>
              <a:off x="3470086" y="4371225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11F5F6A-C511-62D9-5EF9-F50E4967F801}"/>
              </a:ext>
            </a:extLst>
          </p:cNvPr>
          <p:cNvGrpSpPr/>
          <p:nvPr/>
        </p:nvGrpSpPr>
        <p:grpSpPr>
          <a:xfrm>
            <a:off x="11534983" y="5035263"/>
            <a:ext cx="52867" cy="259137"/>
            <a:chOff x="3902336" y="4131938"/>
            <a:chExt cx="61330" cy="300617"/>
          </a:xfrm>
          <a:solidFill>
            <a:schemeClr val="accent1">
              <a:lumMod val="50000"/>
            </a:schemeClr>
          </a:solidFill>
        </p:grpSpPr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5AB5BD73-6CE4-6CE2-2F57-EDF39F8F82FE}"/>
                </a:ext>
              </a:extLst>
            </p:cNvPr>
            <p:cNvSpPr/>
            <p:nvPr/>
          </p:nvSpPr>
          <p:spPr>
            <a:xfrm>
              <a:off x="3902336" y="4131938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C374E748-B19F-7917-901D-AD0BEBDFD1EC}"/>
                </a:ext>
              </a:extLst>
            </p:cNvPr>
            <p:cNvSpPr/>
            <p:nvPr/>
          </p:nvSpPr>
          <p:spPr>
            <a:xfrm>
              <a:off x="3902336" y="4251582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79BDE6BC-6AFE-7680-B26B-8B5C64860E90}"/>
                </a:ext>
              </a:extLst>
            </p:cNvPr>
            <p:cNvSpPr/>
            <p:nvPr/>
          </p:nvSpPr>
          <p:spPr>
            <a:xfrm>
              <a:off x="3902336" y="4371225"/>
              <a:ext cx="61330" cy="61330"/>
            </a:xfrm>
            <a:prstGeom prst="ellipse">
              <a:avLst/>
            </a:prstGeom>
            <a:grpFill/>
            <a:ln w="2540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1662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Background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Surrogate vs GSA Analysis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61FEF8-BDF7-F54A-ACD1-7361370DD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30355"/>
              </p:ext>
            </p:extLst>
          </p:nvPr>
        </p:nvGraphicFramePr>
        <p:xfrm>
          <a:off x="605028" y="2512251"/>
          <a:ext cx="10981944" cy="33443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490972">
                  <a:extLst>
                    <a:ext uri="{9D8B030D-6E8A-4147-A177-3AD203B41FA5}">
                      <a16:colId xmlns:a16="http://schemas.microsoft.com/office/drawing/2014/main" val="2911278173"/>
                    </a:ext>
                  </a:extLst>
                </a:gridCol>
                <a:gridCol w="5490972">
                  <a:extLst>
                    <a:ext uri="{9D8B030D-6E8A-4147-A177-3AD203B41FA5}">
                      <a16:colId xmlns:a16="http://schemas.microsoft.com/office/drawing/2014/main" val="1684643445"/>
                    </a:ext>
                  </a:extLst>
                </a:gridCol>
              </a:tblGrid>
              <a:tr h="661518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GSA Modal Analysis</a:t>
                      </a:r>
                    </a:p>
                    <a:p>
                      <a:pPr algn="ctr"/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Modal Analysis via NN-based surrogate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522747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Accurate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/>
                          </a:solidFill>
                        </a:rPr>
                        <a:t>Is an approximation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178160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Explainable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/>
                          </a:solidFill>
                        </a:rPr>
                        <a:t>Hard to explain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97418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Cheap predictions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88164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Complexity scales with size of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Complexity constant w.r.t. size of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730634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Platform-specific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Platform agnostic / portable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70051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Automation requires APIs/SDKs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Automation very straightforward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006942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Specific to one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Applicable to many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05098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58D6C0C2-4CBA-7276-5DE5-F725D7052261}"/>
              </a:ext>
            </a:extLst>
          </p:cNvPr>
          <p:cNvSpPr/>
          <p:nvPr/>
        </p:nvSpPr>
        <p:spPr>
          <a:xfrm>
            <a:off x="7162800" y="2895600"/>
            <a:ext cx="3327400" cy="1308100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15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DF5E-60BC-75FD-CF48-07C32BA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303400"/>
            <a:ext cx="11293200" cy="39417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b="1" u="sng" dirty="0"/>
              <a:t>Research</a:t>
            </a:r>
            <a:r>
              <a:rPr lang="en-GB" dirty="0"/>
              <a:t> types of Uncertainty Quantification (UQ)</a:t>
            </a:r>
          </a:p>
          <a:p>
            <a:pPr>
              <a:buFont typeface="+mj-lt"/>
              <a:buAutoNum type="arabicPeriod"/>
            </a:pPr>
            <a:r>
              <a:rPr lang="en-GB" dirty="0"/>
              <a:t>Implement and </a:t>
            </a:r>
            <a:r>
              <a:rPr lang="en-GB" b="1" u="sng" dirty="0"/>
              <a:t>compare</a:t>
            </a:r>
            <a:r>
              <a:rPr lang="en-GB" dirty="0"/>
              <a:t> UQ methods on simple NNs</a:t>
            </a:r>
          </a:p>
          <a:p>
            <a:pPr>
              <a:buFont typeface="+mj-lt"/>
              <a:buAutoNum type="arabicPeriod"/>
            </a:pPr>
            <a:r>
              <a:rPr lang="en-GB" b="1" u="sng" dirty="0"/>
              <a:t>Train</a:t>
            </a:r>
            <a:r>
              <a:rPr lang="en-GB" dirty="0"/>
              <a:t> </a:t>
            </a:r>
            <a:r>
              <a:rPr lang="en-GB" dirty="0">
                <a:solidFill>
                  <a:schemeClr val="tx1">
                    <a:alpha val="55000"/>
                  </a:schemeClr>
                </a:solidFill>
              </a:rPr>
              <a:t>uncertainty-aware, NN-based surrogates</a:t>
            </a:r>
          </a:p>
          <a:p>
            <a:pPr>
              <a:buFont typeface="+mj-lt"/>
              <a:buAutoNum type="arabicPeriod"/>
            </a:pPr>
            <a:r>
              <a:rPr lang="en-GB" b="1" u="sng" dirty="0">
                <a:solidFill>
                  <a:schemeClr val="tx1">
                    <a:alpha val="55000"/>
                  </a:schemeClr>
                </a:solidFill>
              </a:rPr>
              <a:t>Analyse</a:t>
            </a:r>
            <a:r>
              <a:rPr lang="en-GB" dirty="0">
                <a:solidFill>
                  <a:schemeClr val="tx1">
                    <a:alpha val="55000"/>
                  </a:schemeClr>
                </a:solidFill>
              </a:rPr>
              <a:t> uncertainty</a:t>
            </a:r>
          </a:p>
          <a:p>
            <a:pPr lvl="1"/>
            <a:r>
              <a:rPr lang="en-GB" dirty="0">
                <a:solidFill>
                  <a:schemeClr val="tx1">
                    <a:alpha val="55000"/>
                  </a:schemeClr>
                </a:solidFill>
              </a:rPr>
              <a:t>In domain vs. </a:t>
            </a:r>
            <a:r>
              <a:rPr lang="en-GB" dirty="0"/>
              <a:t>OOD</a:t>
            </a:r>
          </a:p>
          <a:p>
            <a:pPr lvl="1"/>
            <a:r>
              <a:rPr lang="en-GB" dirty="0"/>
              <a:t>Re-training</a:t>
            </a:r>
          </a:p>
          <a:p>
            <a:pPr lvl="1"/>
            <a:r>
              <a:rPr lang="en-GB" dirty="0"/>
              <a:t>Visualisation &amp; communication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97CC2-303A-F5B1-3681-8EFCA95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65000"/>
                    <a:lumOff val="35000"/>
                  </a:schemeClr>
                </a:solidFill>
              </a:rPr>
              <a:t>Methodology :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Overview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EF2F502-20AF-3473-A347-B433969A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599" y="934667"/>
            <a:ext cx="3783281" cy="31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236790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 line</Template>
  <TotalTime>0</TotalTime>
  <Words>668</Words>
  <Application>Microsoft Office PowerPoint</Application>
  <PresentationFormat>Widescreen</PresentationFormat>
  <Paragraphs>192</Paragraphs>
  <Slides>21</Slides>
  <Notes>21</Notes>
  <HiddenSlides>4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Gill Sans MT</vt:lpstr>
      <vt:lpstr>Sagona Book</vt:lpstr>
      <vt:lpstr>Univers</vt:lpstr>
      <vt:lpstr>ThinLineVTI</vt:lpstr>
      <vt:lpstr>Bayesian Machine Learning for Quantifying Uncertainty in Surrogate Modelling</vt:lpstr>
      <vt:lpstr>Background : Project Aims</vt:lpstr>
      <vt:lpstr>Background : Project Objective</vt:lpstr>
      <vt:lpstr>Background : Modal Analysis</vt:lpstr>
      <vt:lpstr>Background : Modal Analysis Using GSA</vt:lpstr>
      <vt:lpstr>Background : Advantages / Disadvantages of GSA Analysis</vt:lpstr>
      <vt:lpstr>Background : Neural Network Surrogate Models</vt:lpstr>
      <vt:lpstr>Background : Surrogate vs GSA Analysis</vt:lpstr>
      <vt:lpstr>Methodology : Overview</vt:lpstr>
      <vt:lpstr>Methodology : Methods to Add Uncertainty Quantification to NNs</vt:lpstr>
      <vt:lpstr>Methodology : MC Dropout</vt:lpstr>
      <vt:lpstr>Methodology : Stochastic Gradient Langevin Dynamics (SGLD)</vt:lpstr>
      <vt:lpstr>Results : Comparison of Models</vt:lpstr>
      <vt:lpstr>Results : Surrogate Model Demo – GH/Rhino with RESTful API</vt:lpstr>
      <vt:lpstr>Results : Speed </vt:lpstr>
      <vt:lpstr>Results : Accuracy and Uncertainty: Reference Datasets</vt:lpstr>
      <vt:lpstr>Results : Uncertainty - Unseen Geometries</vt:lpstr>
      <vt:lpstr>Results : Retraining with Additional Data</vt:lpstr>
      <vt:lpstr>Results : Uncertainty - Unseen Geometries</vt:lpstr>
      <vt:lpstr>Methodology Applying UQ to NNs - MC Dropout</vt:lpstr>
      <vt:lpstr>Methodology : MC Dropout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Machine Learning for Quantifying Uncertainty in Surrogate Modelling</dc:title>
  <dc:creator>Luxton, Archie</dc:creator>
  <cp:lastModifiedBy>Luxton, Archie</cp:lastModifiedBy>
  <cp:revision>3</cp:revision>
  <dcterms:created xsi:type="dcterms:W3CDTF">2022-09-06T10:32:30Z</dcterms:created>
  <dcterms:modified xsi:type="dcterms:W3CDTF">2022-09-08T16:22:03Z</dcterms:modified>
</cp:coreProperties>
</file>